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69" r:id="rId12"/>
    <p:sldId id="271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1" r:id="rId21"/>
    <p:sldId id="282" r:id="rId22"/>
    <p:sldId id="283" r:id="rId23"/>
    <p:sldId id="284" r:id="rId24"/>
    <p:sldId id="285" r:id="rId25"/>
    <p:sldId id="286" r:id="rId26"/>
    <p:sldId id="258" r:id="rId27"/>
    <p:sldId id="259" r:id="rId28"/>
    <p:sldId id="260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366" r:id="rId40"/>
    <p:sldId id="367" r:id="rId41"/>
    <p:sldId id="289" r:id="rId42"/>
    <p:sldId id="314" r:id="rId43"/>
    <p:sldId id="315" r:id="rId44"/>
    <p:sldId id="317" r:id="rId45"/>
    <p:sldId id="318" r:id="rId46"/>
    <p:sldId id="316" r:id="rId47"/>
    <p:sldId id="288" r:id="rId48"/>
    <p:sldId id="313" r:id="rId49"/>
    <p:sldId id="290" r:id="rId50"/>
    <p:sldId id="291" r:id="rId51"/>
    <p:sldId id="292" r:id="rId52"/>
    <p:sldId id="303" r:id="rId53"/>
    <p:sldId id="305" r:id="rId54"/>
    <p:sldId id="306" r:id="rId55"/>
    <p:sldId id="309" r:id="rId56"/>
    <p:sldId id="307" r:id="rId57"/>
    <p:sldId id="308" r:id="rId58"/>
    <p:sldId id="310" r:id="rId59"/>
    <p:sldId id="311" r:id="rId60"/>
    <p:sldId id="312" r:id="rId61"/>
    <p:sldId id="319" r:id="rId62"/>
    <p:sldId id="320" r:id="rId63"/>
    <p:sldId id="321" r:id="rId64"/>
    <p:sldId id="322" r:id="rId65"/>
    <p:sldId id="323" r:id="rId66"/>
    <p:sldId id="324" r:id="rId67"/>
    <p:sldId id="328" r:id="rId68"/>
    <p:sldId id="325" r:id="rId69"/>
    <p:sldId id="364" r:id="rId70"/>
    <p:sldId id="326" r:id="rId71"/>
    <p:sldId id="327" r:id="rId72"/>
    <p:sldId id="329" r:id="rId73"/>
    <p:sldId id="363" r:id="rId74"/>
    <p:sldId id="293" r:id="rId75"/>
    <p:sldId id="295" r:id="rId76"/>
    <p:sldId id="294" r:id="rId77"/>
    <p:sldId id="296" r:id="rId78"/>
    <p:sldId id="298" r:id="rId79"/>
    <p:sldId id="297" r:id="rId80"/>
    <p:sldId id="299" r:id="rId81"/>
    <p:sldId id="300" r:id="rId82"/>
    <p:sldId id="301" r:id="rId83"/>
    <p:sldId id="302" r:id="rId84"/>
    <p:sldId id="330" r:id="rId85"/>
    <p:sldId id="332" r:id="rId86"/>
    <p:sldId id="331" r:id="rId87"/>
    <p:sldId id="333" r:id="rId88"/>
    <p:sldId id="334" r:id="rId89"/>
    <p:sldId id="335" r:id="rId90"/>
    <p:sldId id="336" r:id="rId91"/>
    <p:sldId id="337" r:id="rId92"/>
    <p:sldId id="338" r:id="rId93"/>
    <p:sldId id="339" r:id="rId94"/>
    <p:sldId id="340" r:id="rId95"/>
    <p:sldId id="341" r:id="rId96"/>
    <p:sldId id="365" r:id="rId97"/>
    <p:sldId id="344" r:id="rId98"/>
    <p:sldId id="342" r:id="rId99"/>
    <p:sldId id="343" r:id="rId100"/>
    <p:sldId id="345" r:id="rId101"/>
    <p:sldId id="347" r:id="rId102"/>
    <p:sldId id="349" r:id="rId103"/>
    <p:sldId id="351" r:id="rId104"/>
    <p:sldId id="352" r:id="rId105"/>
    <p:sldId id="350" r:id="rId10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Section par défaut" id="{2762E0B2-56CB-491E-ADC4-3237E259BEB9}">
          <p14:sldIdLst>
            <p14:sldId id="256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0"/>
            <p14:sldId id="269"/>
            <p14:sldId id="271"/>
          </p14:sldIdLst>
        </p14:section>
        <p14:section name="Démographie" id="{857C6520-6785-4620-AD26-A56124112165}">
          <p14:sldIdLst>
            <p14:sldId id="273"/>
            <p14:sldId id="274"/>
            <p14:sldId id="275"/>
            <p14:sldId id="276"/>
            <p14:sldId id="277"/>
            <p14:sldId id="278"/>
            <p14:sldId id="279"/>
          </p14:sldIdLst>
        </p14:section>
        <p14:section name="Relief et géologie" id="{52DA17DC-43B6-485D-8074-C787401A8F36}">
          <p14:sldIdLst>
            <p14:sldId id="281"/>
            <p14:sldId id="282"/>
            <p14:sldId id="283"/>
            <p14:sldId id="284"/>
            <p14:sldId id="285"/>
            <p14:sldId id="286"/>
          </p14:sldIdLst>
        </p14:section>
        <p14:section name="Contexte politique" id="{A092BE97-97DB-40AC-9C5F-DD3A52487CD7}">
          <p14:sldIdLst>
            <p14:sldId id="258"/>
            <p14:sldId id="259"/>
            <p14:sldId id="260"/>
          </p14:sldIdLst>
        </p14:section>
        <p14:section name="Economie" id="{116D01B7-E989-4E30-9DF5-B70FBF08DC97}">
          <p14:sldIdLst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</p14:sldIdLst>
        </p14:section>
        <p14:section name="Itinéraire" id="{CB544BBF-A0D2-477B-B515-8B9C325271B9}">
          <p14:sldIdLst>
            <p14:sldId id="366"/>
            <p14:sldId id="367"/>
            <p14:sldId id="289"/>
            <p14:sldId id="314"/>
            <p14:sldId id="315"/>
            <p14:sldId id="317"/>
            <p14:sldId id="318"/>
            <p14:sldId id="316"/>
            <p14:sldId id="288"/>
            <p14:sldId id="313"/>
            <p14:sldId id="290"/>
            <p14:sldId id="291"/>
            <p14:sldId id="292"/>
            <p14:sldId id="303"/>
            <p14:sldId id="305"/>
            <p14:sldId id="306"/>
            <p14:sldId id="309"/>
            <p14:sldId id="307"/>
            <p14:sldId id="308"/>
            <p14:sldId id="310"/>
            <p14:sldId id="311"/>
            <p14:sldId id="312"/>
            <p14:sldId id="319"/>
            <p14:sldId id="320"/>
            <p14:sldId id="321"/>
            <p14:sldId id="322"/>
            <p14:sldId id="323"/>
            <p14:sldId id="328"/>
            <p14:sldId id="324"/>
            <p14:sldId id="325"/>
            <p14:sldId id="364"/>
            <p14:sldId id="326"/>
            <p14:sldId id="327"/>
            <p14:sldId id="329"/>
            <p14:sldId id="363"/>
            <p14:sldId id="293"/>
            <p14:sldId id="294"/>
            <p14:sldId id="295"/>
            <p14:sldId id="297"/>
            <p14:sldId id="296"/>
            <p14:sldId id="298"/>
            <p14:sldId id="299"/>
            <p14:sldId id="300"/>
            <p14:sldId id="301"/>
            <p14:sldId id="302"/>
          </p14:sldIdLst>
        </p14:section>
        <p14:section name="Symboles" id="{08A96DFB-117D-4C55-9C7C-740E8FD5975A}">
          <p14:sldIdLst>
            <p14:sldId id="330"/>
            <p14:sldId id="332"/>
            <p14:sldId id="331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65"/>
            <p14:sldId id="344"/>
            <p14:sldId id="342"/>
            <p14:sldId id="343"/>
            <p14:sldId id="345"/>
          </p14:sldIdLst>
        </p14:section>
        <p14:section name="Info Pratique" id="{3BDA6B9F-649D-40A2-9D32-CC07CC665F01}">
          <p14:sldIdLst>
            <p14:sldId id="347"/>
            <p14:sldId id="349"/>
            <p14:sldId id="351"/>
            <p14:sldId id="352"/>
            <p14:sldId id="35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FF00"/>
    <a:srgbClr val="FFA20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410" autoAdjust="0"/>
    <p:restoredTop sz="94660"/>
  </p:normalViewPr>
  <p:slideViewPr>
    <p:cSldViewPr>
      <p:cViewPr>
        <p:scale>
          <a:sx n="80" d="100"/>
          <a:sy n="80" d="100"/>
        </p:scale>
        <p:origin x="-82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7BBD-B628-40BD-AC62-BC156C1F52C9}" type="datetimeFigureOut">
              <a:rPr lang="fr-BE" smtClean="0"/>
              <a:pPr/>
              <a:t>1/03/2012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2232-85AE-491F-9DC9-7687A5905CA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699248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7BBD-B628-40BD-AC62-BC156C1F52C9}" type="datetimeFigureOut">
              <a:rPr lang="fr-BE" smtClean="0"/>
              <a:pPr/>
              <a:t>1/03/2012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2232-85AE-491F-9DC9-7687A5905CA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988189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7BBD-B628-40BD-AC62-BC156C1F52C9}" type="datetimeFigureOut">
              <a:rPr lang="fr-BE" smtClean="0"/>
              <a:pPr/>
              <a:t>1/03/2012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2232-85AE-491F-9DC9-7687A5905CA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41734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7BBD-B628-40BD-AC62-BC156C1F52C9}" type="datetimeFigureOut">
              <a:rPr lang="fr-BE" smtClean="0"/>
              <a:pPr/>
              <a:t>1/03/2012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2232-85AE-491F-9DC9-7687A5905CA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83338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7BBD-B628-40BD-AC62-BC156C1F52C9}" type="datetimeFigureOut">
              <a:rPr lang="fr-BE" smtClean="0"/>
              <a:pPr/>
              <a:t>1/03/2012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2232-85AE-491F-9DC9-7687A5905CA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902829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7BBD-B628-40BD-AC62-BC156C1F52C9}" type="datetimeFigureOut">
              <a:rPr lang="fr-BE" smtClean="0"/>
              <a:pPr/>
              <a:t>1/03/2012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2232-85AE-491F-9DC9-7687A5905CA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69628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7BBD-B628-40BD-AC62-BC156C1F52C9}" type="datetimeFigureOut">
              <a:rPr lang="fr-BE" smtClean="0"/>
              <a:pPr/>
              <a:t>1/03/2012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2232-85AE-491F-9DC9-7687A5905CA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401329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7BBD-B628-40BD-AC62-BC156C1F52C9}" type="datetimeFigureOut">
              <a:rPr lang="fr-BE" smtClean="0"/>
              <a:pPr/>
              <a:t>1/03/2012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2232-85AE-491F-9DC9-7687A5905CA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80252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7BBD-B628-40BD-AC62-BC156C1F52C9}" type="datetimeFigureOut">
              <a:rPr lang="fr-BE" smtClean="0"/>
              <a:pPr/>
              <a:t>1/03/2012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2232-85AE-491F-9DC9-7687A5905CA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69714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7BBD-B628-40BD-AC62-BC156C1F52C9}" type="datetimeFigureOut">
              <a:rPr lang="fr-BE" smtClean="0"/>
              <a:pPr/>
              <a:t>1/03/2012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2232-85AE-491F-9DC9-7687A5905CA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967050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7BBD-B628-40BD-AC62-BC156C1F52C9}" type="datetimeFigureOut">
              <a:rPr lang="fr-BE" smtClean="0"/>
              <a:pPr/>
              <a:t>1/03/2012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2232-85AE-491F-9DC9-7687A5905CA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17263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67BBD-B628-40BD-AC62-BC156C1F52C9}" type="datetimeFigureOut">
              <a:rPr lang="fr-BE" smtClean="0"/>
              <a:pPr/>
              <a:t>1/03/2012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02232-85AE-491F-9DC9-7687A5905CA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95491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microsoft.com/office/2007/relationships/media" Target="../media/media1.mp3"/><Relationship Id="rId18" Type="http://schemas.microsoft.com/office/2007/relationships/media" Target="../media/media5.mp3"/><Relationship Id="rId3" Type="http://schemas.openxmlformats.org/officeDocument/2006/relationships/audio" Target="../media/media3.mp3"/><Relationship Id="rId21" Type="http://schemas.microsoft.com/office/2007/relationships/media" Target="../media/media6.mp3"/><Relationship Id="rId7" Type="http://schemas.openxmlformats.org/officeDocument/2006/relationships/slideLayout" Target="../slideLayouts/slideLayout1.xml"/><Relationship Id="rId12" Type="http://schemas.openxmlformats.org/officeDocument/2006/relationships/slide" Target="slide12.xml"/><Relationship Id="rId17" Type="http://schemas.microsoft.com/office/2007/relationships/media" Target="../media/media4.mp3"/><Relationship Id="rId2" Type="http://schemas.openxmlformats.org/officeDocument/2006/relationships/audio" Target="../media/media2.mp3"/><Relationship Id="rId16" Type="http://schemas.microsoft.com/office/2007/relationships/media" Target="../media/media3.mp3"/><Relationship Id="rId20" Type="http://schemas.openxmlformats.org/officeDocument/2006/relationships/image" Target="../media/image134.jpeg"/><Relationship Id="rId1" Type="http://schemas.openxmlformats.org/officeDocument/2006/relationships/audio" Target="../media/media1.mp3"/><Relationship Id="rId6" Type="http://schemas.openxmlformats.org/officeDocument/2006/relationships/audio" Target="../media/media6.mp3"/><Relationship Id="rId11" Type="http://schemas.openxmlformats.org/officeDocument/2006/relationships/image" Target="../media/image131.jpeg"/><Relationship Id="rId5" Type="http://schemas.openxmlformats.org/officeDocument/2006/relationships/audio" Target="../media/media5.mp3"/><Relationship Id="rId15" Type="http://schemas.microsoft.com/office/2007/relationships/media" Target="../media/media2.mp3"/><Relationship Id="rId10" Type="http://schemas.openxmlformats.org/officeDocument/2006/relationships/image" Target="../media/image130.jpeg"/><Relationship Id="rId19" Type="http://schemas.openxmlformats.org/officeDocument/2006/relationships/image" Target="../media/image133.jpeg"/><Relationship Id="rId4" Type="http://schemas.openxmlformats.org/officeDocument/2006/relationships/audio" Target="../media/media4.mp3"/><Relationship Id="rId9" Type="http://schemas.openxmlformats.org/officeDocument/2006/relationships/image" Target="../media/image129.png"/><Relationship Id="rId14" Type="http://schemas.openxmlformats.org/officeDocument/2006/relationships/image" Target="../media/image13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5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slide" Target="slide12.xml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slide" Target="slide20.xml"/><Relationship Id="rId7" Type="http://schemas.openxmlformats.org/officeDocument/2006/relationships/slide" Target="slide84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slide" Target="slide29.xml"/><Relationship Id="rId4" Type="http://schemas.openxmlformats.org/officeDocument/2006/relationships/slide" Target="slide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://www.guide-irlande.com/wp-content/uploads/claddagh1.jpg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470025"/>
          </a:xfrm>
        </p:spPr>
        <p:txBody>
          <a:bodyPr>
            <a:normAutofit/>
          </a:bodyPr>
          <a:lstStyle/>
          <a:p>
            <a:r>
              <a:rPr lang="fr-BE" sz="5000" b="1" dirty="0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Voyage en Irlande</a:t>
            </a:r>
            <a:endParaRPr lang="fr-BE" sz="5000" b="1" dirty="0">
              <a:solidFill>
                <a:srgbClr val="A7FF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9144000" cy="1752600"/>
          </a:xfrm>
        </p:spPr>
        <p:txBody>
          <a:bodyPr/>
          <a:lstStyle/>
          <a:p>
            <a:r>
              <a:rPr lang="fr-BE" dirty="0" smtClean="0"/>
              <a:t>Mars 2012</a:t>
            </a:r>
            <a:endParaRPr lang="fr-BE" dirty="0"/>
          </a:p>
        </p:txBody>
      </p:sp>
      <p:pic>
        <p:nvPicPr>
          <p:cNvPr id="1026" name="Picture 2" descr="http://www.heberger-image.fr/data/images/10896_00963958_photo_drapeau_irland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12974"/>
            <a:ext cx="4648200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801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10" descr="carte_royaume_unies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1785926"/>
            <a:ext cx="4501093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rgbClr val="FFA201">
                <a:alpha val="60000"/>
              </a:srgbClr>
            </a:glow>
          </a:effec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0" y="116632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1921 : Deux Irlande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320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5000628" y="1785926"/>
            <a:ext cx="164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FFA201"/>
                </a:solidFill>
              </a:rPr>
              <a:t>The Cranberries</a:t>
            </a:r>
            <a:endParaRPr lang="fr-BE" sz="1600" dirty="0">
              <a:solidFill>
                <a:srgbClr val="FFA20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346548" y="630932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FFA201"/>
                </a:solidFill>
              </a:rPr>
              <a:t>U2</a:t>
            </a:r>
            <a:endParaRPr lang="fr-BE" dirty="0">
              <a:solidFill>
                <a:srgbClr val="FFA20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857752" y="3286124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FFA201"/>
                </a:solidFill>
              </a:rPr>
              <a:t>The Script</a:t>
            </a:r>
            <a:endParaRPr lang="fr-BE" dirty="0">
              <a:solidFill>
                <a:srgbClr val="FFA20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287694" y="6444044"/>
            <a:ext cx="192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FFA201"/>
                </a:solidFill>
              </a:rPr>
              <a:t>Rory Gallagher</a:t>
            </a:r>
            <a:endParaRPr lang="fr-BE" dirty="0">
              <a:solidFill>
                <a:srgbClr val="FFA20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143108" y="3786190"/>
            <a:ext cx="121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FFA201"/>
                </a:solidFill>
              </a:rPr>
              <a:t>Damien Rice</a:t>
            </a:r>
            <a:endParaRPr lang="fr-BE" sz="1600" dirty="0">
              <a:solidFill>
                <a:srgbClr val="FFA20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428860" y="2143116"/>
            <a:ext cx="142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FFA201"/>
                </a:solidFill>
              </a:rPr>
              <a:t>Sinéad </a:t>
            </a:r>
            <a:r>
              <a:rPr lang="fr-BE" sz="1600" dirty="0" err="1" smtClean="0">
                <a:solidFill>
                  <a:srgbClr val="FFA201"/>
                </a:solidFill>
              </a:rPr>
              <a:t>o’Connor</a:t>
            </a:r>
            <a:endParaRPr lang="fr-BE" sz="1600" dirty="0">
              <a:solidFill>
                <a:srgbClr val="FFA20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4686" y="34430"/>
            <a:ext cx="9158686" cy="1152128"/>
          </a:xfrm>
        </p:spPr>
        <p:txBody>
          <a:bodyPr>
            <a:normAutofit fontScale="90000"/>
          </a:bodyPr>
          <a:lstStyle/>
          <a:p>
            <a:r>
              <a:rPr lang="fr-BE" sz="5000" b="1" dirty="0" smtClean="0">
                <a:solidFill>
                  <a:srgbClr val="A7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Culture musicale irlandaise</a:t>
            </a:r>
            <a:endParaRPr lang="fr-BE" sz="5000" b="1" dirty="0">
              <a:solidFill>
                <a:srgbClr val="A7FF0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Image 10" descr="sinea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1880" y="1537322"/>
            <a:ext cx="4357718" cy="435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11" descr="damien ric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34562" y="1464455"/>
            <a:ext cx="3857652" cy="4582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Image 12" descr="rory galllagher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34496" y="1821645"/>
            <a:ext cx="4857784" cy="3789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Image 13" descr="cranberrie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34495" y="1678769"/>
            <a:ext cx="4648205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3" name="Rectangle à coins arrondis 22">
            <a:hlinkClick r:id="rId12" action="ppaction://hlinksldjump"/>
          </p:cNvPr>
          <p:cNvSpPr/>
          <p:nvPr/>
        </p:nvSpPr>
        <p:spPr>
          <a:xfrm>
            <a:off x="7812360" y="6309320"/>
            <a:ext cx="1224136" cy="43204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Menu</a:t>
            </a:r>
            <a:endParaRPr lang="fr-BE" dirty="0"/>
          </a:p>
        </p:txBody>
      </p:sp>
      <p:pic>
        <p:nvPicPr>
          <p:cNvPr id="5" name="Damien Ric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>
                  <p14:fade out="2000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408088" y="1247764"/>
            <a:ext cx="609600" cy="609600"/>
          </a:xfrm>
          <a:prstGeom prst="rect">
            <a:avLst/>
          </a:prstGeom>
        </p:spPr>
      </p:pic>
      <p:pic>
        <p:nvPicPr>
          <p:cNvPr id="6" name="Rory gallagh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5">
                  <p14:fade out="2000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473966" y="2657401"/>
            <a:ext cx="609600" cy="609600"/>
          </a:xfrm>
          <a:prstGeom prst="rect">
            <a:avLst/>
          </a:prstGeom>
        </p:spPr>
      </p:pic>
      <p:pic>
        <p:nvPicPr>
          <p:cNvPr id="7" name="The Cranber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6">
                  <p14:fade out="2000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443714" y="3643314"/>
            <a:ext cx="609600" cy="609600"/>
          </a:xfrm>
          <a:prstGeom prst="rect">
            <a:avLst/>
          </a:prstGeom>
        </p:spPr>
      </p:pic>
      <p:pic>
        <p:nvPicPr>
          <p:cNvPr id="8" name="The Scrip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17">
                  <p14:fade out="2000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473966" y="5036836"/>
            <a:ext cx="609600" cy="609600"/>
          </a:xfrm>
          <a:prstGeom prst="rect">
            <a:avLst/>
          </a:prstGeom>
        </p:spPr>
      </p:pic>
      <p:pic>
        <p:nvPicPr>
          <p:cNvPr id="9" name="Sinead O Connor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18">
                  <p14:fade out="2000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473966" y="44532"/>
            <a:ext cx="609600" cy="609600"/>
          </a:xfrm>
          <a:prstGeom prst="rect">
            <a:avLst/>
          </a:prstGeom>
        </p:spPr>
      </p:pic>
      <p:pic>
        <p:nvPicPr>
          <p:cNvPr id="15" name="Image 14" descr="the script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214546" y="1857364"/>
            <a:ext cx="4762530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Image 15" descr="u2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734562" y="1750207"/>
            <a:ext cx="3643338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U2 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xmlns="" r:embed="rId21">
                  <p14:fade out="2000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473966" y="618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657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1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1177E-7 L -0.32673 -0.2250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-113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17071E-6 L -0.37795 0.0522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0" y="26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39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6185E-6 L -0.15746 0.2887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1442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59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9.53042E-7 L 0.31858 -0.2463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42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.25 0  E" pathEditMode="relative" ptsTypes=""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408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9.53042E-7 L 0.21666 0.28892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1440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0" grpId="0"/>
      <p:bldP spid="22" grpId="0"/>
      <p:bldP spid="21" grpId="0"/>
      <p:bldP spid="19" grpId="0"/>
      <p:bldP spid="17" grpId="0"/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Infos Pratiques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884780" y="1561031"/>
            <a:ext cx="4720576" cy="43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Une heure en moins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239" y="1054174"/>
            <a:ext cx="151447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14" y="2996952"/>
            <a:ext cx="7842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352" y="2996952"/>
            <a:ext cx="795337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989" y="4869160"/>
            <a:ext cx="122872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ous-titre 2"/>
          <p:cNvSpPr txBox="1">
            <a:spLocks/>
          </p:cNvSpPr>
          <p:nvPr/>
        </p:nvSpPr>
        <p:spPr>
          <a:xfrm>
            <a:off x="1731714" y="3137346"/>
            <a:ext cx="4720576" cy="873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Sens de la circulation inversé</a:t>
            </a:r>
          </a:p>
          <a:p>
            <a:pPr algn="l">
              <a:spcBef>
                <a:spcPts val="1200"/>
              </a:spcBef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Attention en traversant</a:t>
            </a: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1604714" y="4869160"/>
            <a:ext cx="7539286" cy="1274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 cas d’urgence: 0032 479 347 873 </a:t>
            </a:r>
            <a:r>
              <a:rPr lang="fr-BE" sz="14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uniquement pour le groupe</a:t>
            </a:r>
          </a:p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Ambulance : 999</a:t>
            </a:r>
          </a:p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Police et autre: 112</a:t>
            </a:r>
            <a:endParaRPr lang="fr-BE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903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5" grpId="0"/>
      <p:bldP spid="1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44624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ne pas oublier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884780" y="1126210"/>
            <a:ext cx="4720576" cy="43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fr-BE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Une valise dans la soute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488" y="1025525"/>
            <a:ext cx="110172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931" y="2896071"/>
            <a:ext cx="1620837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Quentin\Downloads\cadeaudenoe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27734"/>
            <a:ext cx="1069233" cy="111734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ous-titre 2"/>
          <p:cNvSpPr txBox="1">
            <a:spLocks/>
          </p:cNvSpPr>
          <p:nvPr/>
        </p:nvSpPr>
        <p:spPr>
          <a:xfrm>
            <a:off x="1885951" y="1504905"/>
            <a:ext cx="5043576" cy="852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Vêtements chauds et imperméables</a:t>
            </a:r>
          </a:p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Chaussures de marche</a:t>
            </a: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1884780" y="2736101"/>
            <a:ext cx="4720576" cy="43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fr-BE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sac avec vous</a:t>
            </a:r>
          </a:p>
        </p:txBody>
      </p:sp>
      <p:sp>
        <p:nvSpPr>
          <p:cNvPr id="21" name="Sous-titre 2"/>
          <p:cNvSpPr txBox="1">
            <a:spLocks/>
          </p:cNvSpPr>
          <p:nvPr/>
        </p:nvSpPr>
        <p:spPr>
          <a:xfrm>
            <a:off x="1885950" y="3097560"/>
            <a:ext cx="7258049" cy="1419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Pique-nique (ou argent pour les restaurants aller –retour)</a:t>
            </a:r>
          </a:p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Trousse de toilette</a:t>
            </a:r>
          </a:p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Médicaments (</a:t>
            </a:r>
            <a:r>
              <a:rPr lang="fr-BE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Touristil</a:t>
            </a: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Vêtements pour le </a:t>
            </a:r>
            <a:r>
              <a:rPr lang="fr-BE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bâteau</a:t>
            </a:r>
            <a:endParaRPr lang="fr-BE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Sous-titre 2"/>
          <p:cNvSpPr txBox="1">
            <a:spLocks/>
          </p:cNvSpPr>
          <p:nvPr/>
        </p:nvSpPr>
        <p:spPr>
          <a:xfrm>
            <a:off x="1800768" y="4725144"/>
            <a:ext cx="7343232" cy="43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fr-B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petit cadeau pour la famille qui nous accueille</a:t>
            </a:r>
          </a:p>
        </p:txBody>
      </p:sp>
      <p:sp>
        <p:nvSpPr>
          <p:cNvPr id="25" name="Sous-titre 2"/>
          <p:cNvSpPr txBox="1">
            <a:spLocks/>
          </p:cNvSpPr>
          <p:nvPr/>
        </p:nvSpPr>
        <p:spPr>
          <a:xfrm>
            <a:off x="1801939" y="5014594"/>
            <a:ext cx="5043576" cy="199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Spécialités belges : </a:t>
            </a:r>
          </a:p>
          <a:p>
            <a:pPr marL="742950" lvl="1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Chocolats</a:t>
            </a:r>
          </a:p>
          <a:p>
            <a:pPr marL="742950" lvl="1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Cuberdons</a:t>
            </a:r>
          </a:p>
          <a:p>
            <a:pPr marL="742950" lvl="1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Spéculoos</a:t>
            </a:r>
          </a:p>
          <a:p>
            <a:pPr marL="742950" lvl="1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xmlns="" val="332359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9" grpId="0"/>
      <p:bldP spid="20" grpId="0"/>
      <p:bldP spid="21" grpId="0"/>
      <p:bldP spid="24" grpId="0"/>
      <p:bldP spid="25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44624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Les impondérables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710" y="3184104"/>
            <a:ext cx="112442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ous-titre 2"/>
          <p:cNvSpPr txBox="1">
            <a:spLocks/>
          </p:cNvSpPr>
          <p:nvPr/>
        </p:nvSpPr>
        <p:spPr>
          <a:xfrm>
            <a:off x="251520" y="1196752"/>
            <a:ext cx="4720576" cy="43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fr-BE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Toujours avec soi :</a:t>
            </a: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252690" y="1575446"/>
            <a:ext cx="5866051" cy="199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Carte d’identité</a:t>
            </a:r>
          </a:p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Carte mutuelle (World/Europe assistance)</a:t>
            </a:r>
          </a:p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Journal de classe</a:t>
            </a:r>
          </a:p>
        </p:txBody>
      </p:sp>
      <p:sp>
        <p:nvSpPr>
          <p:cNvPr id="22" name="Sous-titre 2"/>
          <p:cNvSpPr txBox="1">
            <a:spLocks/>
          </p:cNvSpPr>
          <p:nvPr/>
        </p:nvSpPr>
        <p:spPr>
          <a:xfrm>
            <a:off x="1733137" y="3643314"/>
            <a:ext cx="2053045" cy="442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fr-BE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Attention :</a:t>
            </a:r>
          </a:p>
        </p:txBody>
      </p:sp>
      <p:sp>
        <p:nvSpPr>
          <p:cNvPr id="23" name="Sous-titre 2"/>
          <p:cNvSpPr txBox="1">
            <a:spLocks/>
          </p:cNvSpPr>
          <p:nvPr/>
        </p:nvSpPr>
        <p:spPr>
          <a:xfrm>
            <a:off x="219286" y="4246503"/>
            <a:ext cx="8924713" cy="199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Drogue interdite</a:t>
            </a:r>
          </a:p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Alcool interdit au moins de 18/21 ans suivant les règlements locaux.</a:t>
            </a:r>
          </a:p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Règlement de l’école en vigueur !</a:t>
            </a:r>
          </a:p>
        </p:txBody>
      </p:sp>
    </p:spTree>
    <p:extLst>
      <p:ext uri="{BB962C8B-B14F-4D97-AF65-F5344CB8AC3E}">
        <p14:creationId xmlns:p14="http://schemas.microsoft.com/office/powerpoint/2010/main" xmlns="" val="7082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  <p:bldP spid="16" grpId="0" build="p"/>
      <p:bldP spid="22" grpId="0"/>
      <p:bldP spid="2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44624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Horaires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251520" y="1412776"/>
            <a:ext cx="8892480" cy="43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fr-BE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Départ (Mardi 06/03/2012)</a:t>
            </a: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252690" y="1870239"/>
            <a:ext cx="8891310" cy="199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7H30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: Rendez-vous devant l’école (ITN)</a:t>
            </a:r>
          </a:p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Départ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(durée estimée du trajet : 9H30)</a:t>
            </a:r>
          </a:p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18H00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: Embarquement</a:t>
            </a:r>
          </a:p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20H00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: Départ du bateau.</a:t>
            </a:r>
          </a:p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14H00 – 15H30 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Arrivée</a:t>
            </a:r>
          </a:p>
        </p:txBody>
      </p:sp>
      <p:sp>
        <p:nvSpPr>
          <p:cNvPr id="22" name="Sous-titre 2"/>
          <p:cNvSpPr txBox="1">
            <a:spLocks/>
          </p:cNvSpPr>
          <p:nvPr/>
        </p:nvSpPr>
        <p:spPr>
          <a:xfrm>
            <a:off x="252689" y="4725144"/>
            <a:ext cx="8891309" cy="43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1200"/>
              </a:spcBef>
            </a:pPr>
            <a:r>
              <a:rPr lang="fr-BE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Retour (Lundi 12/03/2012) </a:t>
            </a:r>
          </a:p>
        </p:txBody>
      </p:sp>
      <p:sp>
        <p:nvSpPr>
          <p:cNvPr id="23" name="Sous-titre 2"/>
          <p:cNvSpPr txBox="1">
            <a:spLocks/>
          </p:cNvSpPr>
          <p:nvPr/>
        </p:nvSpPr>
        <p:spPr>
          <a:xfrm>
            <a:off x="1907704" y="5272477"/>
            <a:ext cx="7236295" cy="199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6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Prévu autour de </a:t>
            </a:r>
            <a:r>
              <a:rPr lang="fr-BE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23H30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devant l’établissement ITN</a:t>
            </a:r>
          </a:p>
        </p:txBody>
      </p:sp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2865643"/>
            <a:ext cx="934403" cy="94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316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 uiExpand="1" build="p"/>
      <p:bldP spid="22" grpId="0"/>
      <p:bldP spid="23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Quelques spécialités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2" descr="H:\Pictures\irish_stew-c744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1583" y="3031381"/>
            <a:ext cx="2001693" cy="1343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3" descr="H:\Pictures\porter_cake-5ae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5435" y="2743867"/>
            <a:ext cx="1735623" cy="1638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4" descr="H:\Pictures\gastronomie_2-a7e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4261" y="2529553"/>
            <a:ext cx="1214446" cy="1826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6" descr="H:\Pictures\irish_breakfast-da7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659" y="3000757"/>
            <a:ext cx="2033582" cy="1374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7" descr="H:\Pictures\gastronomie_3-670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15237" y="2588849"/>
            <a:ext cx="1327057" cy="1819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Sous-titre 2"/>
          <p:cNvSpPr txBox="1">
            <a:spLocks/>
          </p:cNvSpPr>
          <p:nvPr/>
        </p:nvSpPr>
        <p:spPr>
          <a:xfrm>
            <a:off x="100659" y="4429802"/>
            <a:ext cx="2033582" cy="43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Irish Breakfast</a:t>
            </a: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2134241" y="4408813"/>
            <a:ext cx="1681194" cy="43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Dublin </a:t>
            </a:r>
            <a:r>
              <a:rPr lang="fr-BE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fr-BE" sz="1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odle</a:t>
            </a:r>
            <a:endParaRPr lang="fr-B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Sous-titre 2"/>
          <p:cNvSpPr txBox="1">
            <a:spLocks/>
          </p:cNvSpPr>
          <p:nvPr/>
        </p:nvSpPr>
        <p:spPr>
          <a:xfrm>
            <a:off x="3815435" y="4382165"/>
            <a:ext cx="1735623" cy="486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Porter Cake</a:t>
            </a:r>
            <a:endParaRPr lang="fr-B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Sous-titre 2"/>
          <p:cNvSpPr txBox="1">
            <a:spLocks/>
          </p:cNvSpPr>
          <p:nvPr/>
        </p:nvSpPr>
        <p:spPr>
          <a:xfrm>
            <a:off x="5551058" y="4393524"/>
            <a:ext cx="1685238" cy="466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Brown </a:t>
            </a:r>
            <a:r>
              <a:rPr lang="fr-BE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Bread</a:t>
            </a:r>
            <a:endParaRPr lang="fr-B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Sous-titre 2"/>
          <p:cNvSpPr txBox="1">
            <a:spLocks/>
          </p:cNvSpPr>
          <p:nvPr/>
        </p:nvSpPr>
        <p:spPr>
          <a:xfrm>
            <a:off x="7146930" y="4438578"/>
            <a:ext cx="2033582" cy="43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Irish </a:t>
            </a:r>
            <a:r>
              <a:rPr lang="fr-BE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Stew</a:t>
            </a:r>
            <a:endParaRPr lang="fr-B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Rectangle à coins arrondis 23">
            <a:hlinkClick r:id="rId7" action="ppaction://hlinksldjump"/>
          </p:cNvPr>
          <p:cNvSpPr/>
          <p:nvPr/>
        </p:nvSpPr>
        <p:spPr>
          <a:xfrm>
            <a:off x="7812360" y="6309320"/>
            <a:ext cx="1224136" cy="43204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Menu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423904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build="p"/>
      <p:bldP spid="20" grpId="0" build="p"/>
      <p:bldP spid="21" grpId="0" build="p"/>
      <p:bldP spid="22" grpId="0" build="p"/>
      <p:bldP spid="2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52128"/>
          </a:xfrm>
        </p:spPr>
        <p:txBody>
          <a:bodyPr>
            <a:normAutofit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1972 : Bloody </a:t>
            </a:r>
            <a:r>
              <a:rPr lang="fr-BE" sz="4000" b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Sunday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85813" y="1928813"/>
            <a:ext cx="7366000" cy="4279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163659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>
            <a:hlinkClick r:id="rId2" action="ppaction://hlinksldjump"/>
          </p:cNvPr>
          <p:cNvSpPr/>
          <p:nvPr/>
        </p:nvSpPr>
        <p:spPr>
          <a:xfrm>
            <a:off x="683568" y="1484784"/>
            <a:ext cx="3528392" cy="79208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Démographie</a:t>
            </a:r>
            <a:endParaRPr lang="fr-BE" dirty="0"/>
          </a:p>
        </p:txBody>
      </p:sp>
      <p:sp>
        <p:nvSpPr>
          <p:cNvPr id="5" name="Rectangle à coins arrondis 4">
            <a:hlinkClick r:id="rId3" action="ppaction://hlinksldjump"/>
          </p:cNvPr>
          <p:cNvSpPr/>
          <p:nvPr/>
        </p:nvSpPr>
        <p:spPr>
          <a:xfrm>
            <a:off x="683568" y="2780928"/>
            <a:ext cx="3528392" cy="79208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mtClean="0"/>
              <a:t>Relief et géologie</a:t>
            </a:r>
            <a:endParaRPr lang="fr-BE" dirty="0"/>
          </a:p>
        </p:txBody>
      </p:sp>
      <p:sp>
        <p:nvSpPr>
          <p:cNvPr id="6" name="Rectangle à coins arrondis 5">
            <a:hlinkClick r:id="rId4" action="ppaction://hlinksldjump"/>
          </p:cNvPr>
          <p:cNvSpPr/>
          <p:nvPr/>
        </p:nvSpPr>
        <p:spPr>
          <a:xfrm>
            <a:off x="683568" y="4005064"/>
            <a:ext cx="3528392" cy="79208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Contexte politique</a:t>
            </a:r>
            <a:endParaRPr lang="fr-BE" dirty="0"/>
          </a:p>
        </p:txBody>
      </p:sp>
      <p:sp>
        <p:nvSpPr>
          <p:cNvPr id="7" name="Rectangle à coins arrondis 6">
            <a:hlinkClick r:id="rId5" action="ppaction://hlinksldjump"/>
          </p:cNvPr>
          <p:cNvSpPr/>
          <p:nvPr/>
        </p:nvSpPr>
        <p:spPr>
          <a:xfrm>
            <a:off x="4860032" y="1514162"/>
            <a:ext cx="3528392" cy="79208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Economie / Tigre celtique</a:t>
            </a:r>
            <a:endParaRPr lang="fr-BE" dirty="0"/>
          </a:p>
        </p:txBody>
      </p:sp>
      <p:sp>
        <p:nvSpPr>
          <p:cNvPr id="8" name="Rectangle à coins arrondis 7">
            <a:hlinkClick r:id="rId6" action="ppaction://hlinksldjump"/>
          </p:cNvPr>
          <p:cNvSpPr/>
          <p:nvPr/>
        </p:nvSpPr>
        <p:spPr>
          <a:xfrm>
            <a:off x="2805572" y="5229200"/>
            <a:ext cx="3528392" cy="79208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Informations pratiques</a:t>
            </a:r>
            <a:endParaRPr lang="fr-BE" dirty="0"/>
          </a:p>
        </p:txBody>
      </p:sp>
      <p:sp>
        <p:nvSpPr>
          <p:cNvPr id="9" name="Rectangle à coins arrondis 8">
            <a:hlinkClick r:id="rId7" action="ppaction://hlinksldjump"/>
          </p:cNvPr>
          <p:cNvSpPr/>
          <p:nvPr/>
        </p:nvSpPr>
        <p:spPr>
          <a:xfrm>
            <a:off x="4860032" y="4005064"/>
            <a:ext cx="3528392" cy="79208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Symboles irlandais</a:t>
            </a:r>
            <a:endParaRPr lang="fr-BE" dirty="0"/>
          </a:p>
        </p:txBody>
      </p:sp>
      <p:sp>
        <p:nvSpPr>
          <p:cNvPr id="10" name="Rectangle à coins arrondis 9">
            <a:hlinkClick r:id="rId8" action="ppaction://hlinksldjump"/>
          </p:cNvPr>
          <p:cNvSpPr/>
          <p:nvPr/>
        </p:nvSpPr>
        <p:spPr>
          <a:xfrm>
            <a:off x="4860032" y="2780928"/>
            <a:ext cx="3528392" cy="79208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Itinéraire</a:t>
            </a:r>
            <a:endParaRPr lang="fr-BE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683568" y="0"/>
            <a:ext cx="7772400" cy="89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5000" b="1" dirty="0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MENU</a:t>
            </a:r>
            <a:endParaRPr lang="fr-BE" sz="5000" b="1" dirty="0">
              <a:solidFill>
                <a:srgbClr val="A7FF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457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52128"/>
          </a:xfrm>
        </p:spPr>
        <p:txBody>
          <a:bodyPr>
            <a:normAutofit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Pyramide des âges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5624" y="1284374"/>
            <a:ext cx="6172720" cy="4700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9145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52128"/>
          </a:xfrm>
        </p:spPr>
        <p:txBody>
          <a:bodyPr>
            <a:normAutofit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Terre d’accueil au XX</a:t>
            </a:r>
            <a:r>
              <a:rPr lang="fr-BE" sz="4000" b="1" baseline="30000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ème </a:t>
            </a:r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Siècle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794424" cy="461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644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28" y="742068"/>
            <a:ext cx="6357982" cy="5758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52128"/>
          </a:xfrm>
        </p:spPr>
        <p:txBody>
          <a:bodyPr>
            <a:normAutofit fontScale="90000"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Terre de départ au XIX</a:t>
            </a:r>
            <a:r>
              <a:rPr lang="fr-BE" sz="4000" b="1" baseline="30000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ème </a:t>
            </a:r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Siècle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3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52128"/>
          </a:xfrm>
        </p:spPr>
        <p:txBody>
          <a:bodyPr>
            <a:normAutofit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Avant, après et maintenant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14751"/>
            <a:ext cx="2428875" cy="242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813" y="4214813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-77969" y="2514612"/>
            <a:ext cx="2900363" cy="657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1841</a:t>
            </a:r>
            <a:endParaRPr lang="fr-B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3059831" y="2514612"/>
            <a:ext cx="2900363" cy="657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1961</a:t>
            </a:r>
            <a:endParaRPr lang="fr-B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6227810" y="2506056"/>
            <a:ext cx="2900363" cy="657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Baby Boom</a:t>
            </a:r>
            <a:endParaRPr lang="fr-B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311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52128"/>
          </a:xfrm>
        </p:spPr>
        <p:txBody>
          <a:bodyPr>
            <a:normAutofit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Emigration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6" descr="ANd9GcS9RMDLejKDQhxCublI7pKI896lYRDijfaVRB_8jf09pmjPhyON0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8907" y="1313557"/>
            <a:ext cx="2466975" cy="1847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8" descr="ANd9GcRo7XStDCZm-oIDcTNSpSpjCF2j8rZPOhzs4E6pMItx5IGZtzVaQ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125" y="1412776"/>
            <a:ext cx="2520950" cy="1649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fam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356" y="3941608"/>
            <a:ext cx="2376488" cy="24479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8" descr="June1310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1919" y="4013046"/>
            <a:ext cx="2520950" cy="2305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ous-titre 2"/>
          <p:cNvSpPr txBox="1">
            <a:spLocks/>
          </p:cNvSpPr>
          <p:nvPr/>
        </p:nvSpPr>
        <p:spPr>
          <a:xfrm>
            <a:off x="3096344" y="2898886"/>
            <a:ext cx="3059832" cy="1663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Mildiou</a:t>
            </a:r>
          </a:p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Pauvreté</a:t>
            </a:r>
          </a:p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Expulsion</a:t>
            </a:r>
          </a:p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Emigration</a:t>
            </a:r>
            <a:endParaRPr lang="fr-B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04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2542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52128"/>
          </a:xfrm>
        </p:spPr>
        <p:txBody>
          <a:bodyPr>
            <a:normAutofit/>
          </a:bodyPr>
          <a:lstStyle/>
          <a:p>
            <a:r>
              <a:rPr lang="fr-BE" sz="29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Irlande : de la pauvreté à la richesse</a:t>
            </a:r>
            <a:endParaRPr lang="fr-BE" sz="29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32856"/>
            <a:ext cx="3929062" cy="3286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3" y="2132856"/>
            <a:ext cx="4000500" cy="3286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Rectangle à coins arrondis 6">
            <a:hlinkClick r:id="rId4" action="ppaction://hlinksldjump"/>
          </p:cNvPr>
          <p:cNvSpPr/>
          <p:nvPr/>
        </p:nvSpPr>
        <p:spPr>
          <a:xfrm>
            <a:off x="7812360" y="6309320"/>
            <a:ext cx="1224136" cy="43204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Menu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9610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849337"/>
          </a:xfrm>
        </p:spPr>
        <p:txBody>
          <a:bodyPr>
            <a:normAutofit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Présentation générale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088740"/>
            <a:ext cx="3131840" cy="792088"/>
          </a:xfrm>
        </p:spPr>
        <p:txBody>
          <a:bodyPr>
            <a:normAutofit/>
          </a:bodyPr>
          <a:lstStyle/>
          <a:p>
            <a:r>
              <a:rPr lang="fr-BE" sz="3600" dirty="0" smtClean="0">
                <a:solidFill>
                  <a:srgbClr val="FFA201"/>
                </a:solidFill>
              </a:rPr>
              <a:t>Irlande</a:t>
            </a:r>
            <a:endParaRPr lang="fr-BE" sz="3600" dirty="0">
              <a:solidFill>
                <a:srgbClr val="FFA20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556792"/>
            <a:ext cx="3000396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6048672" y="1124744"/>
            <a:ext cx="313184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3600" dirty="0" smtClean="0">
                <a:solidFill>
                  <a:srgbClr val="FFA201"/>
                </a:solidFill>
              </a:rPr>
              <a:t>Belgique</a:t>
            </a:r>
            <a:endParaRPr lang="fr-BE" sz="3600" dirty="0">
              <a:solidFill>
                <a:srgbClr val="FFA201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0" y="2207294"/>
            <a:ext cx="3059832" cy="3958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70 273 Km²</a:t>
            </a:r>
          </a:p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4 400 000 Habitants</a:t>
            </a:r>
          </a:p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Capitale: Dublin</a:t>
            </a:r>
          </a:p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Chef d’état: Michael Higgins</a:t>
            </a:r>
          </a:p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Villes principales: Cork, Galway, </a:t>
            </a:r>
            <a:r>
              <a:rPr lang="fr-B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</a:t>
            </a: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aterford.</a:t>
            </a:r>
          </a:p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Langues officielles: Anglais et Irlandais (Gaélique)</a:t>
            </a:r>
          </a:p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Monnaie : l’Euro - €</a:t>
            </a:r>
            <a:endParaRPr lang="fr-B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6048672" y="2063278"/>
            <a:ext cx="3059832" cy="3958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30 513 Km²</a:t>
            </a:r>
          </a:p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11 000 000 Habitants</a:t>
            </a:r>
          </a:p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Capitale: Bruxelles</a:t>
            </a:r>
          </a:p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Chef d’état: Roi Albert II</a:t>
            </a:r>
          </a:p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Villes principales: Anvers, Bruges, Charleroi.</a:t>
            </a:r>
          </a:p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Langues officielles: Français, Néerlandais et Allemand</a:t>
            </a:r>
          </a:p>
          <a:p>
            <a:pPr>
              <a:spcBef>
                <a:spcPts val="12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Monnaie : l’Euro - €</a:t>
            </a:r>
            <a:endParaRPr lang="fr-B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92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 uiExpand="1" build="p"/>
      <p:bldP spid="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52128"/>
          </a:xfrm>
        </p:spPr>
        <p:txBody>
          <a:bodyPr>
            <a:normAutofit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Irlande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301" y="1807017"/>
            <a:ext cx="4040505" cy="2887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6878" y="1187654"/>
            <a:ext cx="3096102" cy="41262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0" y="5500702"/>
            <a:ext cx="9144000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Paysages façonnés par les glaciers</a:t>
            </a:r>
            <a:endParaRPr lang="fr-B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87286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52128"/>
          </a:xfrm>
        </p:spPr>
        <p:txBody>
          <a:bodyPr>
            <a:normAutofit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Irlande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51213" t="28491"/>
          <a:stretch/>
        </p:blipFill>
        <p:spPr bwMode="auto">
          <a:xfrm>
            <a:off x="4517571" y="1785256"/>
            <a:ext cx="4303532" cy="28678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 5" descr="burre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45" y="2704641"/>
            <a:ext cx="3297555" cy="3296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4429124" y="5286388"/>
            <a:ext cx="4394690" cy="753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Côtes découpées</a:t>
            </a:r>
            <a:endParaRPr lang="fr-B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0" y="1714488"/>
            <a:ext cx="4067944" cy="753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Plaine centrale calcaire (</a:t>
            </a:r>
            <a:r>
              <a:rPr lang="fr-B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Burren</a:t>
            </a: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fr-B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373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uild="p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l="54112" t="38975"/>
          <a:stretch/>
        </p:blipFill>
        <p:spPr bwMode="auto">
          <a:xfrm>
            <a:off x="4898570" y="1578428"/>
            <a:ext cx="3641313" cy="2726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52128"/>
          </a:xfrm>
        </p:spPr>
        <p:txBody>
          <a:bodyPr>
            <a:normAutofit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Chaussée des Géants </a:t>
            </a:r>
            <a:r>
              <a:rPr lang="fr-BE" sz="2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(Ulster-Irlande)</a:t>
            </a:r>
            <a:endParaRPr lang="fr-BE" sz="24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0" y="4907390"/>
            <a:ext cx="9144000" cy="168996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40 000 colonnes de basalte</a:t>
            </a:r>
          </a:p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Hauteur de la roche -&gt; 60m</a:t>
            </a:r>
          </a:p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Activité volcanique antérieure</a:t>
            </a:r>
            <a:endParaRPr lang="fr-B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l="11640" t="36999"/>
          <a:stretch/>
        </p:blipFill>
        <p:spPr bwMode="auto">
          <a:xfrm>
            <a:off x="395536" y="1578429"/>
            <a:ext cx="3635829" cy="2760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9181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52128"/>
          </a:xfrm>
        </p:spPr>
        <p:txBody>
          <a:bodyPr>
            <a:normAutofit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Climat Irlandais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029214"/>
            <a:ext cx="4477703" cy="362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3" cstate="print"/>
          <a:srcRect b="4518"/>
          <a:stretch/>
        </p:blipFill>
        <p:spPr bwMode="auto">
          <a:xfrm>
            <a:off x="4551998" y="1864260"/>
            <a:ext cx="4420553" cy="316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28575" y="1854259"/>
            <a:ext cx="4343400" cy="3575005"/>
            <a:chOff x="28575" y="1190149"/>
            <a:chExt cx="4343400" cy="3575005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575" y="1190149"/>
              <a:ext cx="4191953" cy="3211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5" y="4365104"/>
              <a:ext cx="43434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19335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52128"/>
          </a:xfrm>
        </p:spPr>
        <p:txBody>
          <a:bodyPr>
            <a:normAutofit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L’Irlande au fil du l’eau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347400" y="1205004"/>
            <a:ext cx="2606544" cy="36848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Blackwater</a:t>
            </a:r>
            <a:endParaRPr lang="fr-B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5292575" y="1124744"/>
            <a:ext cx="2447777" cy="36848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Shannon</a:t>
            </a:r>
          </a:p>
        </p:txBody>
      </p:sp>
      <p:sp>
        <p:nvSpPr>
          <p:cNvPr id="17" name="Sous-titre 2"/>
          <p:cNvSpPr txBox="1">
            <a:spLocks/>
          </p:cNvSpPr>
          <p:nvPr/>
        </p:nvSpPr>
        <p:spPr>
          <a:xfrm>
            <a:off x="1409340" y="3690510"/>
            <a:ext cx="2392205" cy="18424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Boyne</a:t>
            </a:r>
            <a:endParaRPr lang="fr-B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Sous-titre 2"/>
          <p:cNvSpPr txBox="1">
            <a:spLocks/>
          </p:cNvSpPr>
          <p:nvPr/>
        </p:nvSpPr>
        <p:spPr>
          <a:xfrm>
            <a:off x="5213400" y="3815320"/>
            <a:ext cx="2662175" cy="36848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Suir</a:t>
            </a:r>
            <a:endParaRPr lang="fr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4563" y="1681729"/>
            <a:ext cx="2621757" cy="1753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6947" y="4175284"/>
            <a:ext cx="2467451" cy="19631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8624" y="1591744"/>
            <a:ext cx="2391728" cy="19245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1297" y="4275297"/>
            <a:ext cx="2630329" cy="1763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5208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6" grpId="0" build="p"/>
      <p:bldP spid="17" grpId="0" build="p"/>
      <p:bldP spid="1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52128"/>
          </a:xfrm>
        </p:spPr>
        <p:txBody>
          <a:bodyPr>
            <a:normAutofit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L’Irlande au fil du l’eau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347401" y="1308986"/>
            <a:ext cx="2606544" cy="36848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Montagne</a:t>
            </a:r>
            <a:endParaRPr lang="fr-B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5373120" y="1268760"/>
            <a:ext cx="2447777" cy="36848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Sphaigne</a:t>
            </a:r>
            <a:endParaRPr lang="fr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Sous-titre 2"/>
          <p:cNvSpPr txBox="1">
            <a:spLocks/>
          </p:cNvSpPr>
          <p:nvPr/>
        </p:nvSpPr>
        <p:spPr>
          <a:xfrm>
            <a:off x="1454571" y="4079786"/>
            <a:ext cx="2392205" cy="57606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Lignaigrette</a:t>
            </a:r>
            <a:endParaRPr lang="fr-B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Sous-titre 2"/>
          <p:cNvSpPr txBox="1">
            <a:spLocks/>
          </p:cNvSpPr>
          <p:nvPr/>
        </p:nvSpPr>
        <p:spPr>
          <a:xfrm>
            <a:off x="5265922" y="3746026"/>
            <a:ext cx="2662175" cy="90982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Paysage côtier du </a:t>
            </a: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comté </a:t>
            </a:r>
            <a:r>
              <a:rPr lang="fr-B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clare</a:t>
            </a:r>
            <a:endParaRPr lang="fr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9719" y="4523080"/>
            <a:ext cx="2354580" cy="214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56169" t="64932"/>
          <a:stretch/>
        </p:blipFill>
        <p:spPr bwMode="auto">
          <a:xfrm>
            <a:off x="1454571" y="4523080"/>
            <a:ext cx="2392205" cy="1536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9761" y="1772816"/>
            <a:ext cx="2564607" cy="379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 rotWithShape="1">
          <a:blip r:embed="rId5" cstate="print"/>
          <a:srcRect l="71088" t="39284"/>
          <a:stretch/>
        </p:blipFill>
        <p:spPr bwMode="auto">
          <a:xfrm>
            <a:off x="1454571" y="1731398"/>
            <a:ext cx="2354580" cy="1856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à coins arrondis 12">
            <a:hlinkClick r:id="rId6" action="ppaction://hlinksldjump"/>
          </p:cNvPr>
          <p:cNvSpPr/>
          <p:nvPr/>
        </p:nvSpPr>
        <p:spPr>
          <a:xfrm>
            <a:off x="7812360" y="6309320"/>
            <a:ext cx="1224136" cy="43204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Menu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65869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6" grpId="0" build="p"/>
      <p:bldP spid="17" grpId="0" build="p"/>
      <p:bldP spid="1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10" descr="carte_royaume_unies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4501093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rgbClr val="FFA201">
                <a:alpha val="60000"/>
              </a:srgbClr>
            </a:glow>
          </a:effectLst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5293134" y="2420888"/>
            <a:ext cx="3059832" cy="2599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L’Eire la république d’Irlande du sud</a:t>
            </a:r>
          </a:p>
          <a:p>
            <a:pPr algn="l">
              <a:spcBef>
                <a:spcPts val="1200"/>
              </a:spcBef>
            </a:pPr>
            <a:endParaRPr lang="fr-BE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Ulster (Irlande du nord): Une des quatre nations du Royaume-Uni</a:t>
            </a:r>
            <a:endParaRPr lang="fr-B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116632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Deux Irlande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588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Documents\recherche irlande\4compté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1456" y="965969"/>
            <a:ext cx="4013519" cy="58578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0" y="116632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Politique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0" y="1268759"/>
            <a:ext cx="5364088" cy="5555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République parlementaire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L’Irlande est divisée en 4 provinces :</a:t>
            </a:r>
          </a:p>
          <a:p>
            <a:pPr marL="742950" lvl="1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L’Ouest et le Sud de l’Ulster</a:t>
            </a:r>
          </a:p>
          <a:p>
            <a:pPr marL="742950" lvl="1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Connaught</a:t>
            </a:r>
          </a:p>
          <a:p>
            <a:pPr marL="742950" lvl="1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Leinster</a:t>
            </a:r>
          </a:p>
          <a:p>
            <a:pPr marL="742950" lvl="1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Munster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L’état irlandais est membre de l’Union Européenne, de l'ONU, et du partenariat pour la paix (PPP)</a:t>
            </a:r>
          </a:p>
        </p:txBody>
      </p:sp>
    </p:spTree>
    <p:extLst>
      <p:ext uri="{BB962C8B-B14F-4D97-AF65-F5344CB8AC3E}">
        <p14:creationId xmlns:p14="http://schemas.microsoft.com/office/powerpoint/2010/main" xmlns="" val="227206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14224" y="220635"/>
            <a:ext cx="77724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Président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90952" y="3321088"/>
            <a:ext cx="8784976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Premier ministre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12406" b="12406"/>
          <a:stretch>
            <a:fillRect/>
          </a:stretch>
        </p:blipFill>
        <p:spPr>
          <a:xfrm>
            <a:off x="755576" y="984372"/>
            <a:ext cx="2016000" cy="20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6176" y="4221088"/>
            <a:ext cx="2016000" cy="206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3347864" y="876259"/>
            <a:ext cx="5364088" cy="2336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Michael D. Higgins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Chef d’état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Élu pour 7 ans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 poste depuis le 11 Nov. 2011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Parti: Travailliste (Gauche)</a:t>
            </a: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733592" y="4509120"/>
            <a:ext cx="5364088" cy="2336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Enda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Kenny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 poste depuis le 9 Mars 2011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Parti: Fine </a:t>
            </a:r>
            <a:r>
              <a:rPr lang="fr-B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Gael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(Centre droite)</a:t>
            </a:r>
          </a:p>
        </p:txBody>
      </p:sp>
      <p:sp>
        <p:nvSpPr>
          <p:cNvPr id="11" name="Rectangle à coins arrondis 10">
            <a:hlinkClick r:id="rId4" action="ppaction://hlinksldjump"/>
          </p:cNvPr>
          <p:cNvSpPr/>
          <p:nvPr/>
        </p:nvSpPr>
        <p:spPr>
          <a:xfrm>
            <a:off x="7812360" y="6381328"/>
            <a:ext cx="1224136" cy="43204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Menu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57164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build="p"/>
      <p:bldP spid="1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470025"/>
          </a:xfrm>
        </p:spPr>
        <p:txBody>
          <a:bodyPr>
            <a:normAutofit/>
          </a:bodyPr>
          <a:lstStyle/>
          <a:p>
            <a:r>
              <a:rPr lang="fr-BE" sz="5000" b="1" dirty="0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 </a:t>
            </a:r>
            <a:r>
              <a:rPr lang="fr-BE" sz="5000" b="1" i="1" dirty="0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The </a:t>
            </a:r>
            <a:r>
              <a:rPr lang="fr-BE" sz="5000" b="1" i="1" dirty="0" err="1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Celtic</a:t>
            </a:r>
            <a:r>
              <a:rPr lang="fr-BE" sz="5000" b="1" i="1" dirty="0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5000" b="1" i="1" dirty="0" err="1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Tiger</a:t>
            </a:r>
            <a:r>
              <a:rPr lang="fr-BE" sz="5000" b="1" dirty="0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 »</a:t>
            </a:r>
            <a:endParaRPr lang="fr-BE" sz="5000" b="1" dirty="0">
              <a:solidFill>
                <a:srgbClr val="A7FF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847255"/>
            <a:ext cx="9144000" cy="1752600"/>
          </a:xfrm>
        </p:spPr>
        <p:txBody>
          <a:bodyPr/>
          <a:lstStyle/>
          <a:p>
            <a:r>
              <a:rPr lang="fr-BE" dirty="0" smtClean="0"/>
              <a:t>Une économie émergente</a:t>
            </a:r>
            <a:endParaRPr lang="fr-BE" dirty="0"/>
          </a:p>
        </p:txBody>
      </p:sp>
      <p:pic>
        <p:nvPicPr>
          <p:cNvPr id="1026" name="Picture 2" descr="http://www.heberger-image.fr/data/images/10896_00963958_photo_drapeau_irland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0968"/>
            <a:ext cx="4648200" cy="3095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759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224136"/>
          </a:xfrm>
        </p:spPr>
        <p:txBody>
          <a:bodyPr>
            <a:normAutofit fontScale="90000"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-700: Irlande peuplée par des celtes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P:\Groupes\Irlande\5eme\Simon et Mathieu\croix celtiqu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652120" y="1415827"/>
            <a:ext cx="2997200" cy="43894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/>
          </a:scene3d>
          <a:sp3d>
            <a:bevelT w="165100" prst="coolSlant"/>
          </a:sp3d>
        </p:spPr>
      </p:pic>
      <p:sp>
        <p:nvSpPr>
          <p:cNvPr id="5" name="Sous-titre 2"/>
          <p:cNvSpPr txBox="1">
            <a:spLocks/>
          </p:cNvSpPr>
          <p:nvPr/>
        </p:nvSpPr>
        <p:spPr>
          <a:xfrm>
            <a:off x="395536" y="2937787"/>
            <a:ext cx="4891080" cy="1345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Langue : Gaélique</a:t>
            </a:r>
          </a:p>
          <a:p>
            <a:pPr marL="285750" indent="-285750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Croyance: Druidique</a:t>
            </a:r>
            <a:endParaRPr lang="fr-B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17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Croissance récente (</a:t>
            </a:r>
            <a:r>
              <a:rPr lang="fr-BE" sz="32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P.I.B</a:t>
            </a:r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Espace réservé du contenu 4" descr="graphiqu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928802"/>
            <a:ext cx="7854825" cy="4084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1643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" y="220635"/>
            <a:ext cx="9143999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</a:t>
            </a:r>
            <a:r>
              <a:rPr lang="fr-BE" sz="4000" b="1" i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Celtic</a:t>
            </a:r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4000" b="1" i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Tiger</a:t>
            </a:r>
            <a:endParaRPr lang="fr-BE" sz="4000" b="1" i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1" y="2780928"/>
            <a:ext cx="9143998" cy="23747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Aide de L’Europe</a:t>
            </a:r>
          </a:p>
          <a:p>
            <a:pPr>
              <a:spcBef>
                <a:spcPts val="1200"/>
              </a:spcBef>
            </a:pPr>
            <a:r>
              <a:rPr lang="fr-BE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Politique de développement</a:t>
            </a:r>
          </a:p>
        </p:txBody>
      </p:sp>
    </p:spTree>
    <p:extLst>
      <p:ext uri="{BB962C8B-B14F-4D97-AF65-F5344CB8AC3E}">
        <p14:creationId xmlns:p14="http://schemas.microsoft.com/office/powerpoint/2010/main" xmlns="" val="5804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Politique de développement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0" y="2282167"/>
            <a:ext cx="914399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Mise en place de services</a:t>
            </a: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214224" y="3081668"/>
            <a:ext cx="8929776" cy="995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Tourisme</a:t>
            </a:r>
          </a:p>
          <a:p>
            <a:pPr marL="285750" indent="-285750"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Politique attractive des entreprises</a:t>
            </a:r>
          </a:p>
        </p:txBody>
      </p:sp>
    </p:spTree>
    <p:extLst>
      <p:ext uri="{BB962C8B-B14F-4D97-AF65-F5344CB8AC3E}">
        <p14:creationId xmlns:p14="http://schemas.microsoft.com/office/powerpoint/2010/main" xmlns="" val="3057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Politique attractive des entreprises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0" y="2276872"/>
            <a:ext cx="9144000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Avantages fiscaux</a:t>
            </a:r>
          </a:p>
          <a:p>
            <a:pPr>
              <a:spcBef>
                <a:spcPts val="1200"/>
              </a:spcBef>
            </a:pPr>
            <a:r>
              <a:rPr lang="fr-B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Aide à l’implantation</a:t>
            </a:r>
          </a:p>
          <a:p>
            <a:pPr>
              <a:spcBef>
                <a:spcPts val="1200"/>
              </a:spcBef>
            </a:pPr>
            <a:r>
              <a:rPr lang="fr-B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Aide à l’emploi</a:t>
            </a:r>
          </a:p>
          <a:p>
            <a:pPr>
              <a:spcBef>
                <a:spcPts val="1200"/>
              </a:spcBef>
            </a:pPr>
            <a:r>
              <a:rPr lang="fr-B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Terrain à bas prix</a:t>
            </a:r>
          </a:p>
        </p:txBody>
      </p:sp>
    </p:spTree>
    <p:extLst>
      <p:ext uri="{BB962C8B-B14F-4D97-AF65-F5344CB8AC3E}">
        <p14:creationId xmlns:p14="http://schemas.microsoft.com/office/powerpoint/2010/main" xmlns="" val="56819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Résultats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0" y="1864943"/>
            <a:ext cx="9144000" cy="199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Accueil de nombreuses entreprises</a:t>
            </a:r>
          </a:p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Évolution de l’exportation</a:t>
            </a:r>
          </a:p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Boom économique</a:t>
            </a:r>
          </a:p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Diminution de chômage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0" y="4606543"/>
            <a:ext cx="9144000" cy="199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Appellation de « </a:t>
            </a:r>
            <a:r>
              <a:rPr lang="fr-BE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Celtic Tiger</a:t>
            </a: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»</a:t>
            </a:r>
          </a:p>
        </p:txBody>
      </p:sp>
      <p:pic>
        <p:nvPicPr>
          <p:cNvPr id="7" name="Image 6" descr="Celtic_tiger_carto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4000" y="5172486"/>
            <a:ext cx="2016000" cy="13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252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80512" cy="849337"/>
          </a:xfrm>
        </p:spPr>
        <p:txBody>
          <a:bodyPr>
            <a:normAutofit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Présentation générale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088740"/>
            <a:ext cx="3779912" cy="792088"/>
          </a:xfrm>
        </p:spPr>
        <p:txBody>
          <a:bodyPr>
            <a:normAutofit/>
          </a:bodyPr>
          <a:lstStyle/>
          <a:p>
            <a:pPr algn="r"/>
            <a:r>
              <a:rPr lang="fr-BE" sz="3600" dirty="0" smtClean="0">
                <a:solidFill>
                  <a:srgbClr val="FFA201"/>
                </a:solidFill>
              </a:rPr>
              <a:t>1</a:t>
            </a:r>
            <a:r>
              <a:rPr lang="fr-BE" sz="3600" baseline="30000" dirty="0" smtClean="0">
                <a:solidFill>
                  <a:srgbClr val="FFA201"/>
                </a:solidFill>
              </a:rPr>
              <a:t>er</a:t>
            </a:r>
            <a:r>
              <a:rPr lang="fr-BE" sz="3600" dirty="0" smtClean="0">
                <a:solidFill>
                  <a:srgbClr val="FFA201"/>
                </a:solidFill>
              </a:rPr>
              <a:t> temps</a:t>
            </a:r>
            <a:endParaRPr lang="fr-BE" sz="3600" dirty="0">
              <a:solidFill>
                <a:srgbClr val="FFA201"/>
              </a:solidFill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220072" y="1124744"/>
            <a:ext cx="396044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600" dirty="0" smtClean="0">
                <a:solidFill>
                  <a:srgbClr val="FFA201"/>
                </a:solidFill>
              </a:rPr>
              <a:t>2</a:t>
            </a:r>
            <a:r>
              <a:rPr lang="fr-BE" sz="3600" baseline="30000" dirty="0" smtClean="0">
                <a:solidFill>
                  <a:srgbClr val="FFA201"/>
                </a:solidFill>
              </a:rPr>
              <a:t>ème</a:t>
            </a:r>
            <a:r>
              <a:rPr lang="fr-BE" sz="3600" dirty="0" smtClean="0">
                <a:solidFill>
                  <a:srgbClr val="FFA201"/>
                </a:solidFill>
              </a:rPr>
              <a:t> temps</a:t>
            </a:r>
            <a:endParaRPr lang="fr-BE" sz="3600" dirty="0">
              <a:solidFill>
                <a:srgbClr val="FFA201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426244" y="3088784"/>
            <a:ext cx="3059832" cy="1509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18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Matériel agricole</a:t>
            </a:r>
          </a:p>
          <a:p>
            <a:pPr algn="r">
              <a:spcBef>
                <a:spcPts val="18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Engrais</a:t>
            </a:r>
          </a:p>
          <a:p>
            <a:pPr algn="r">
              <a:spcBef>
                <a:spcPts val="18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Montage de voiture</a:t>
            </a:r>
          </a:p>
          <a:p>
            <a:pPr algn="r">
              <a:spcBef>
                <a:spcPts val="18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Montage électronique</a:t>
            </a:r>
            <a:endParaRPr lang="fr-B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544616" y="2584728"/>
            <a:ext cx="3059832" cy="2517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Informatique</a:t>
            </a:r>
          </a:p>
          <a:p>
            <a:pPr algn="l">
              <a:spcBef>
                <a:spcPts val="18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Composants électroniques</a:t>
            </a:r>
          </a:p>
          <a:p>
            <a:pPr algn="l">
              <a:spcBef>
                <a:spcPts val="18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Biotechnologie</a:t>
            </a:r>
          </a:p>
          <a:p>
            <a:pPr algn="l">
              <a:spcBef>
                <a:spcPts val="18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Pharmaceutique</a:t>
            </a:r>
          </a:p>
          <a:p>
            <a:pPr algn="l">
              <a:spcBef>
                <a:spcPts val="18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Médical</a:t>
            </a:r>
          </a:p>
          <a:p>
            <a:pPr algn="l">
              <a:spcBef>
                <a:spcPts val="1800"/>
              </a:spcBef>
            </a:pPr>
            <a:r>
              <a:rPr lang="fr-B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Tourisme</a:t>
            </a:r>
            <a:endParaRPr lang="fr-B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3419872" y="1810034"/>
            <a:ext cx="576064" cy="4067238"/>
          </a:xfrm>
          <a:prstGeom prst="rect">
            <a:avLst/>
          </a:prstGeom>
        </p:spPr>
        <p:txBody>
          <a:bodyPr vert="vert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BE" sz="2000" b="1" dirty="0" smtClean="0">
                <a:solidFill>
                  <a:srgbClr val="FFA201"/>
                </a:solidFill>
              </a:rPr>
              <a:t>Primaire et secondaire</a:t>
            </a:r>
            <a:endParaRPr lang="fr-BE" sz="2000" b="1" dirty="0">
              <a:solidFill>
                <a:srgbClr val="FFA201"/>
              </a:solidFill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5076056" y="1810034"/>
            <a:ext cx="576064" cy="4067238"/>
          </a:xfrm>
          <a:prstGeom prst="rect">
            <a:avLst/>
          </a:prstGeom>
        </p:spPr>
        <p:txBody>
          <a:bodyPr vert="vert270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BE" sz="2000" b="1" dirty="0" smtClean="0">
                <a:solidFill>
                  <a:srgbClr val="FFA201"/>
                </a:solidFill>
              </a:rPr>
              <a:t>Secondaire et tertiaire</a:t>
            </a:r>
            <a:endParaRPr lang="fr-BE" sz="2000" b="1" dirty="0">
              <a:solidFill>
                <a:srgbClr val="FFA2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122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 uiExpand="1" build="p"/>
      <p:bldP spid="8" grpId="0" uiExpand="1" build="p"/>
      <p:bldP spid="9" grpId="0" build="p"/>
      <p:bldP spid="10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Importation - Exportation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832" y="1412776"/>
            <a:ext cx="7830608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7149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-1" y="220635"/>
            <a:ext cx="9144001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Crise financière mondiale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0" y="2178390"/>
            <a:ext cx="9144000" cy="771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Activités bancaires et financières fortement touchées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27693" y="3886463"/>
            <a:ext cx="9144000" cy="199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Prix de l’immobilier en baisse</a:t>
            </a:r>
          </a:p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Pertes d’emplois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8471" y="2603689"/>
            <a:ext cx="795337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0756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Réaction de l’état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-48126" y="2674307"/>
            <a:ext cx="9144000" cy="771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Grosse restructuration fiscale</a:t>
            </a:r>
          </a:p>
          <a:p>
            <a:pPr>
              <a:spcBef>
                <a:spcPts val="1200"/>
              </a:spcBef>
            </a:pPr>
            <a:r>
              <a:rPr lang="fr-B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Rachat des établissements financiers</a:t>
            </a:r>
          </a:p>
        </p:txBody>
      </p:sp>
      <p:sp>
        <p:nvSpPr>
          <p:cNvPr id="7" name="Rectangle à coins arrondis 6">
            <a:hlinkClick r:id="rId2" action="ppaction://hlinksldjump"/>
          </p:cNvPr>
          <p:cNvSpPr/>
          <p:nvPr/>
        </p:nvSpPr>
        <p:spPr>
          <a:xfrm>
            <a:off x="7812360" y="6309320"/>
            <a:ext cx="1224136" cy="43204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Menu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292417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07504" y="-72372"/>
            <a:ext cx="915868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5000" b="1" dirty="0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Itinéraire</a:t>
            </a:r>
            <a:endParaRPr lang="fr-BE" sz="5000" b="1" dirty="0">
              <a:solidFill>
                <a:srgbClr val="A7FF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99" t="5980" b="4417"/>
          <a:stretch/>
        </p:blipFill>
        <p:spPr bwMode="auto">
          <a:xfrm>
            <a:off x="-21884" y="1340768"/>
            <a:ext cx="916588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8454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52128"/>
          </a:xfrm>
        </p:spPr>
        <p:txBody>
          <a:bodyPr>
            <a:normAutofit fontScale="90000"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</a:t>
            </a:r>
            <a:r>
              <a:rPr lang="fr-BE" sz="4000" b="1" baseline="30000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ème</a:t>
            </a:r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siècle : Evangélisation de L’Irlande par S</a:t>
            </a:r>
            <a:r>
              <a:rPr lang="fr-BE" sz="4000" b="1" baseline="30000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Patrick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83360" y="1916832"/>
            <a:ext cx="2871787" cy="3698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25758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79512" y="116632"/>
            <a:ext cx="77724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4000" b="1" dirty="0" smtClean="0">
                <a:solidFill>
                  <a:srgbClr val="FFA2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New Ross</a:t>
            </a:r>
            <a:endParaRPr lang="fr-BE" sz="4000" b="1" dirty="0">
              <a:solidFill>
                <a:srgbClr val="FFA2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81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20" y="332656"/>
            <a:ext cx="9158686" cy="1470025"/>
          </a:xfrm>
        </p:spPr>
        <p:txBody>
          <a:bodyPr>
            <a:normAutofit/>
          </a:bodyPr>
          <a:lstStyle/>
          <a:p>
            <a:r>
              <a:rPr lang="fr-BE" sz="5000" b="1" dirty="0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Cork</a:t>
            </a:r>
            <a:endParaRPr lang="fr-BE" sz="5000" b="1" dirty="0">
              <a:solidFill>
                <a:srgbClr val="A7FF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H:\Downloads\C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2497" y="2060848"/>
            <a:ext cx="5198023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9349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Cork se situe au sud de l'Irlande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2" descr="h:\Desktop\Gabriel.D\cork_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24" y="1797465"/>
            <a:ext cx="5095888" cy="3974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ous-titre 2"/>
          <p:cNvSpPr txBox="1">
            <a:spLocks/>
          </p:cNvSpPr>
          <p:nvPr/>
        </p:nvSpPr>
        <p:spPr>
          <a:xfrm>
            <a:off x="5310112" y="2818548"/>
            <a:ext cx="3833888" cy="1931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2ème plus grande ville d’Irlande (37,3km²).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3ème ville plus peuplée d’Irlande (119 143hab).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Vient du mot « </a:t>
            </a:r>
            <a:r>
              <a:rPr lang="fr-B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corcach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». </a:t>
            </a:r>
          </a:p>
        </p:txBody>
      </p:sp>
    </p:spTree>
    <p:extLst>
      <p:ext uri="{BB962C8B-B14F-4D97-AF65-F5344CB8AC3E}">
        <p14:creationId xmlns:p14="http://schemas.microsoft.com/office/powerpoint/2010/main" xmlns="" val="181560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</a:t>
            </a:r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Lee</a:t>
            </a:r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traverse la ville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h:\Desktop\Gabriel.D\Cork_City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648" y="2063120"/>
            <a:ext cx="5205434" cy="35090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28195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Saint Patrick </a:t>
            </a:r>
            <a:r>
              <a:rPr lang="fr-BE" sz="4000" b="1" i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street</a:t>
            </a:r>
            <a:endParaRPr lang="fr-BE" sz="4000" b="1" i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H:\Downloads\st_partick_s_stre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204864"/>
            <a:ext cx="4825955" cy="32047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42514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Église Sainte Anne de </a:t>
            </a:r>
            <a:r>
              <a:rPr lang="fr-BE" sz="4000" b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Shandon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4" descr="H:\Downloads\normal_Shand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844824"/>
            <a:ext cx="5080000" cy="381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310033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14224" y="220635"/>
            <a:ext cx="8534240" cy="1192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Cork Harbour le second plus grand port maritime naturel au monde.</a:t>
            </a:r>
          </a:p>
          <a:p>
            <a:pPr algn="l"/>
            <a:endParaRPr lang="fr-BE" sz="4000" b="1" dirty="0" smtClean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96" y="1988840"/>
            <a:ext cx="5715000" cy="3429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54895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59"/>
            <a:ext cx="9144000" cy="6858000"/>
          </a:xfrm>
          <a:prstGeom prst="rect">
            <a:avLst/>
          </a:prstGeom>
          <a:noFill/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79512" y="116632"/>
            <a:ext cx="77724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4000" b="1" dirty="0" err="1" smtClean="0">
                <a:solidFill>
                  <a:srgbClr val="FFA2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Midleton</a:t>
            </a:r>
            <a:endParaRPr lang="fr-BE" sz="4000" b="1" dirty="0">
              <a:solidFill>
                <a:srgbClr val="FFA2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52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4686" y="2492896"/>
            <a:ext cx="9158686" cy="1470025"/>
          </a:xfrm>
        </p:spPr>
        <p:txBody>
          <a:bodyPr>
            <a:normAutofit/>
          </a:bodyPr>
          <a:lstStyle/>
          <a:p>
            <a:r>
              <a:rPr lang="fr-BE" sz="5000" b="1" dirty="0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Old </a:t>
            </a:r>
            <a:r>
              <a:rPr lang="fr-BE" sz="5000" b="1" dirty="0" err="1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midleton</a:t>
            </a:r>
            <a:r>
              <a:rPr lang="fr-BE" sz="5000" b="1" dirty="0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5000" b="1" dirty="0" err="1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distillery</a:t>
            </a:r>
            <a:endParaRPr lang="fr-BE" sz="5000" b="1" dirty="0">
              <a:solidFill>
                <a:srgbClr val="A7FF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96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/>
          <p:cNvSpPr txBox="1">
            <a:spLocks/>
          </p:cNvSpPr>
          <p:nvPr/>
        </p:nvSpPr>
        <p:spPr>
          <a:xfrm>
            <a:off x="0" y="4908707"/>
            <a:ext cx="9144000" cy="968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Musée et production</a:t>
            </a:r>
          </a:p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Tous types de 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whiskeys 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irlandais y sont produits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4704" y="799637"/>
            <a:ext cx="5049203" cy="37919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186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224136"/>
          </a:xfrm>
        </p:spPr>
        <p:txBody>
          <a:bodyPr>
            <a:normAutofit fontScale="90000"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VIII</a:t>
            </a:r>
            <a:r>
              <a:rPr lang="fr-BE" sz="4000" b="1" baseline="30000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ème </a:t>
            </a:r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siècle : Invasion viking !!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5699050" y="2132855"/>
            <a:ext cx="3477957" cy="1433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Langue : Vieux norrois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Croyance: Aucune « </a:t>
            </a:r>
            <a:r>
              <a:rPr lang="fr-B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Sidr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»</a:t>
            </a:r>
            <a:endParaRPr lang="fr-B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12" descr="H:\Downloads\Map_-_Vik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9355"/>
            <a:ext cx="5357813" cy="3905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90254" y="4005064"/>
            <a:ext cx="2495550" cy="18383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5246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/>
          <p:cNvSpPr txBox="1">
            <a:spLocks/>
          </p:cNvSpPr>
          <p:nvPr/>
        </p:nvSpPr>
        <p:spPr>
          <a:xfrm>
            <a:off x="0" y="4691201"/>
            <a:ext cx="9144000" cy="2154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Fondation: 1825 par les frères Murphy</a:t>
            </a:r>
          </a:p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1966 : Regroupement de la production de whisky d’Irlande</a:t>
            </a:r>
          </a:p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1975: fermeture de l’ancienne distillerie, ouverture d’un musée</a:t>
            </a:r>
          </a:p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Production: près de 19 millions de litres d’alcool par an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60648"/>
            <a:ext cx="7200900" cy="4430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9995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/>
          <p:cNvSpPr txBox="1">
            <a:spLocks/>
          </p:cNvSpPr>
          <p:nvPr/>
        </p:nvSpPr>
        <p:spPr>
          <a:xfrm>
            <a:off x="467544" y="4860715"/>
            <a:ext cx="3973353" cy="2456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 alambics produisent, en les combinant, tous types de whisky Irlandais.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877711"/>
            <a:ext cx="3672457" cy="2754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77711"/>
            <a:ext cx="3973353" cy="2754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4860032" y="4856361"/>
            <a:ext cx="3672457" cy="2456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Exemple de whiskys produits sur place.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Old </a:t>
            </a:r>
            <a:r>
              <a:rPr lang="fr-BE" sz="4000" b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midleton</a:t>
            </a:r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4000" b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distillery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69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7" grpId="0" build="p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4686" y="-171400"/>
            <a:ext cx="9158686" cy="1470025"/>
          </a:xfrm>
        </p:spPr>
        <p:txBody>
          <a:bodyPr>
            <a:normAutofit/>
          </a:bodyPr>
          <a:lstStyle/>
          <a:p>
            <a:r>
              <a:rPr lang="fr-BE" sz="5000" b="1" dirty="0" err="1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Kinsale</a:t>
            </a:r>
            <a:endParaRPr lang="fr-BE" sz="5000" b="1" dirty="0">
              <a:solidFill>
                <a:srgbClr val="A7FF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809" y="1268760"/>
            <a:ext cx="9144000" cy="1752600"/>
          </a:xfrm>
        </p:spPr>
        <p:txBody>
          <a:bodyPr/>
          <a:lstStyle/>
          <a:p>
            <a:r>
              <a:rPr lang="fr-BE" dirty="0" smtClean="0"/>
              <a:t>Centre et port</a:t>
            </a:r>
            <a:endParaRPr lang="fr-BE" dirty="0"/>
          </a:p>
        </p:txBody>
      </p:sp>
      <p:pic>
        <p:nvPicPr>
          <p:cNvPr id="4" name="Picture 4" descr="H:\Documents\recherches\irlande\BecaFatlind_Kinsale\kins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02966" y="2060847"/>
            <a:ext cx="5821362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8362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-1" y="220635"/>
            <a:ext cx="9144001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Kinsale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" y="1788371"/>
            <a:ext cx="9144000" cy="2072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village de pêcheur vraiment tranquille</a:t>
            </a:r>
          </a:p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Situé à moins de 40 km de Cork</a:t>
            </a:r>
          </a:p>
          <a:p>
            <a:pPr>
              <a:spcBef>
                <a:spcPts val="1200"/>
              </a:spcBef>
            </a:pPr>
            <a:r>
              <a:rPr lang="fr-B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Kinsale</a:t>
            </a: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vit au rythme de :</a:t>
            </a:r>
          </a:p>
          <a:p>
            <a:pPr algn="l">
              <a:spcBef>
                <a:spcPts val="1200"/>
              </a:spcBef>
            </a:pPr>
            <a:endParaRPr lang="fr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spcBef>
                <a:spcPts val="1200"/>
              </a:spcBef>
            </a:pPr>
            <a:endParaRPr lang="fr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" y="3588571"/>
            <a:ext cx="9144000" cy="2072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Ses marées</a:t>
            </a:r>
          </a:p>
          <a:p>
            <a:pPr marL="285750" indent="-285750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la pêche</a:t>
            </a:r>
          </a:p>
          <a:p>
            <a:pPr marL="285750" indent="-285750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sa gastronomie (poissons, fruits de mer, </a:t>
            </a:r>
            <a:r>
              <a:rPr lang="fr-B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guiness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fr-BE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57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/>
          <p:cNvSpPr txBox="1">
            <a:spLocks/>
          </p:cNvSpPr>
          <p:nvPr/>
        </p:nvSpPr>
        <p:spPr>
          <a:xfrm>
            <a:off x="0" y="5101258"/>
            <a:ext cx="9144000" cy="1756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visite de son port : se promener le long des quais en admirant les bateaux, les voiliers… </a:t>
            </a:r>
          </a:p>
        </p:txBody>
      </p:sp>
      <p:pic>
        <p:nvPicPr>
          <p:cNvPr id="4" name="Espace réservé du contenu 3" descr="H:\Documents\recherches\irlande\kinsale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40" y="1367016"/>
            <a:ext cx="5572120" cy="328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214224" y="220635"/>
            <a:ext cx="77724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Coins à visiter dans </a:t>
            </a:r>
            <a:r>
              <a:rPr lang="fr-BE" sz="4000" b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Kinsale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52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Charles Fort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7" descr="H:\Documents\recherches\irlande\BecaFatlind_Kinsale\charles-fort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28750" y="1714500"/>
            <a:ext cx="6234113" cy="3667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0996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Charles Fort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0" y="1916832"/>
            <a:ext cx="9144000" cy="400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fort doit son nom à Charles II d'Angleterre</a:t>
            </a:r>
          </a:p>
          <a:p>
            <a:pPr marL="285750" indent="-285750">
              <a:spcBef>
                <a:spcPts val="1200"/>
              </a:spcBef>
              <a:buFont typeface="Franklin Gothic Book" pitchFamily="34" charset="0"/>
              <a:buChar char="♣"/>
            </a:pPr>
            <a:endParaRPr lang="fr-BE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Construit à la fin du XVII</a:t>
            </a:r>
            <a:r>
              <a:rPr lang="fr-BE" sz="2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ème</a:t>
            </a:r>
            <a:r>
              <a:rPr lang="fr-B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siècle</a:t>
            </a:r>
          </a:p>
          <a:p>
            <a:pPr marL="285750" indent="-285750">
              <a:spcBef>
                <a:spcPts val="1200"/>
              </a:spcBef>
              <a:buFont typeface="Franklin Gothic Book" pitchFamily="34" charset="0"/>
              <a:buChar char="♣"/>
            </a:pPr>
            <a:endParaRPr lang="fr-BE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 fort est un des plus beaux exemples de fortification du XVII</a:t>
            </a:r>
            <a:r>
              <a:rPr lang="fr-BE" sz="2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ème</a:t>
            </a:r>
            <a:r>
              <a:rPr lang="fr-B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siècle en Irlande</a:t>
            </a:r>
          </a:p>
        </p:txBody>
      </p:sp>
    </p:spTree>
    <p:extLst>
      <p:ext uri="{BB962C8B-B14F-4D97-AF65-F5344CB8AC3E}">
        <p14:creationId xmlns:p14="http://schemas.microsoft.com/office/powerpoint/2010/main" xmlns="" val="217802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/>
          <p:cNvSpPr txBox="1">
            <a:spLocks/>
          </p:cNvSpPr>
          <p:nvPr/>
        </p:nvSpPr>
        <p:spPr>
          <a:xfrm>
            <a:off x="0" y="2132856"/>
            <a:ext cx="9144000" cy="3425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Il est tombé à l’abandon après avoir été brulé pendant la guerre civile de 1922 en Irlande</a:t>
            </a:r>
          </a:p>
          <a:p>
            <a:pPr marL="285750" indent="-285750">
              <a:spcBef>
                <a:spcPts val="1200"/>
              </a:spcBef>
              <a:buFont typeface="Franklin Gothic Book" pitchFamily="34" charset="0"/>
              <a:buChar char="♣"/>
            </a:pPr>
            <a:endParaRPr lang="fr-BE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Plus récemment, il a été partiellement restauré par l'état et ouvert au public</a:t>
            </a:r>
          </a:p>
        </p:txBody>
      </p:sp>
    </p:spTree>
    <p:extLst>
      <p:ext uri="{BB962C8B-B14F-4D97-AF65-F5344CB8AC3E}">
        <p14:creationId xmlns:p14="http://schemas.microsoft.com/office/powerpoint/2010/main" xmlns="" val="46715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Desmond </a:t>
            </a:r>
            <a:r>
              <a:rPr lang="fr-BE" sz="4000" b="1" i="1" dirty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astle</a:t>
            </a:r>
            <a:endParaRPr lang="fr-BE" sz="4000" b="1" i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3903275" y="2215694"/>
            <a:ext cx="5043576" cy="3013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Construit en 1500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L’endroit servait de bureau des douanes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Château </a:t>
            </a:r>
            <a:r>
              <a:rPr lang="fr-BE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Desmond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devint connu sous le nom de «Prison Française»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château servit de prison de ville puis se transforma en centre d'aide pour les pauvres</a:t>
            </a:r>
          </a:p>
        </p:txBody>
      </p:sp>
      <p:pic>
        <p:nvPicPr>
          <p:cNvPr id="6" name="Picture 2" descr="H:\Documents\recherches\irlande\BecaFatlind_Kinsale\kinsale-desmond-cast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5971" y="1631920"/>
            <a:ext cx="3209925" cy="4286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0817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Main </a:t>
            </a:r>
            <a:r>
              <a:rPr lang="fr-BE" sz="4000" b="1" i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street</a:t>
            </a:r>
            <a:endParaRPr lang="fr-BE" sz="4000" b="1" i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0" y="5370133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Les meilleurs pubs et restaurants </a:t>
            </a:r>
            <a:b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la région </a:t>
            </a:r>
          </a:p>
        </p:txBody>
      </p:sp>
      <p:pic>
        <p:nvPicPr>
          <p:cNvPr id="8" name="Picture 2" descr="D:\Fatlind\ecole\2011-2012\irlande\ORK_TRIH-exter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037" y="1556792"/>
            <a:ext cx="2447925" cy="3333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3896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224136"/>
          </a:xfrm>
        </p:spPr>
        <p:txBody>
          <a:bodyPr>
            <a:normAutofit fontScale="90000"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VIII</a:t>
            </a:r>
            <a:r>
              <a:rPr lang="fr-BE" sz="4000" b="1" baseline="30000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ème </a:t>
            </a:r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siècle : Invasion </a:t>
            </a:r>
            <a:r>
              <a:rPr lang="fr-BE" sz="4000" b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Anglo-Normande</a:t>
            </a:r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!!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357158" y="2428868"/>
            <a:ext cx="5199402" cy="1718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L’Irlande est sous contrôle anglais à partir du XII</a:t>
            </a:r>
            <a:r>
              <a:rPr lang="fr-BE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ème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siècle.</a:t>
            </a:r>
          </a:p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Henri II est sacré suzerain par le pape Alexandre III</a:t>
            </a:r>
            <a:endParaRPr lang="fr-B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4" descr="H:\Pictures\gb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6250" y="1556792"/>
            <a:ext cx="3124200" cy="4357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679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Old </a:t>
            </a:r>
            <a:r>
              <a:rPr lang="fr-BE" sz="4000" b="1" i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market</a:t>
            </a:r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house</a:t>
            </a:r>
            <a:endParaRPr lang="fr-BE" sz="4000" b="1" i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0" y="5370133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Ancien tribunal et musée régional</a:t>
            </a:r>
          </a:p>
        </p:txBody>
      </p:sp>
      <p:pic>
        <p:nvPicPr>
          <p:cNvPr id="6" name="Picture 2" descr="D:\Fatlind\ecole\2011-2012\irlande\Kinsale_Market_Hou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9250" y="1412776"/>
            <a:ext cx="3365500" cy="3548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1082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4686" y="-27384"/>
            <a:ext cx="9158686" cy="1470025"/>
          </a:xfrm>
        </p:spPr>
        <p:txBody>
          <a:bodyPr>
            <a:normAutofit/>
          </a:bodyPr>
          <a:lstStyle/>
          <a:p>
            <a:r>
              <a:rPr lang="fr-BE" sz="5000" b="1" dirty="0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Dublin</a:t>
            </a:r>
            <a:endParaRPr lang="fr-BE" sz="5000" b="1" dirty="0">
              <a:solidFill>
                <a:srgbClr val="A7FF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809" y="1412776"/>
            <a:ext cx="9144000" cy="175260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La harpe celtique est le symbole de L’Irlande</a:t>
            </a:r>
            <a:endParaRPr lang="fr-BE" sz="2800" dirty="0"/>
          </a:p>
        </p:txBody>
      </p:sp>
      <p:pic>
        <p:nvPicPr>
          <p:cNvPr id="4" name="Espace réservé du contenu 3" descr="7053004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0373" y="2204864"/>
            <a:ext cx="348325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20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Dublin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4083913" y="2031161"/>
            <a:ext cx="5043576" cy="1692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Capitale de l’Irlande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Superficie : 115Km²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Population : 503.739 Hab.</a:t>
            </a:r>
          </a:p>
        </p:txBody>
      </p:sp>
      <p:pic>
        <p:nvPicPr>
          <p:cNvPr id="8" name="Image 7" descr="carte-irland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120" y="1412776"/>
            <a:ext cx="3238500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1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81128"/>
            <a:ext cx="9144000" cy="190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137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116632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Dublin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4667221" y="1469714"/>
            <a:ext cx="4460265" cy="1222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Dublin a connu une vive expansion économique depuis une quinzaine d'années,</a:t>
            </a:r>
          </a:p>
          <a:p>
            <a:pPr>
              <a:spcBef>
                <a:spcPts val="1200"/>
              </a:spcBef>
            </a:pPr>
            <a:endParaRPr lang="fr-BE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 descr="cork-the-river-lee-hotel-2049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0501" y="3068960"/>
            <a:ext cx="423862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HeroicExtremeLeftFacing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Image 9" descr="46136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142984"/>
            <a:ext cx="3810000" cy="309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474226" y="4942612"/>
            <a:ext cx="4183056" cy="611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surtout dans le domaine informatique.</a:t>
            </a:r>
          </a:p>
        </p:txBody>
      </p:sp>
    </p:spTree>
    <p:extLst>
      <p:ext uri="{BB962C8B-B14F-4D97-AF65-F5344CB8AC3E}">
        <p14:creationId xmlns:p14="http://schemas.microsoft.com/office/powerpoint/2010/main" xmlns="" val="395329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11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456" y="220635"/>
            <a:ext cx="9141544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Dublin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4572000" y="1643050"/>
            <a:ext cx="4572000" cy="157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Plus grand port d’Irlande</a:t>
            </a:r>
            <a:b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Nombreux échanges </a:t>
            </a:r>
            <a:b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(import et export)</a:t>
            </a: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2456" y="5286388"/>
            <a:ext cx="4000496" cy="793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Symantec</a:t>
            </a:r>
          </a:p>
        </p:txBody>
      </p:sp>
      <p:pic>
        <p:nvPicPr>
          <p:cNvPr id="8" name="Espace réservé du contenu 3" descr="25043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357298"/>
            <a:ext cx="424339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Symantec-World-Headquart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3500438"/>
            <a:ext cx="4564066" cy="3052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6946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11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1136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4000"/>
              </a:lnSpc>
            </a:pPr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Ancienne prison de Dublin</a:t>
            </a:r>
          </a:p>
          <a:p>
            <a:pPr>
              <a:lnSpc>
                <a:spcPct val="124000"/>
              </a:lnSpc>
            </a:pPr>
            <a:r>
              <a:rPr lang="fr-BE" sz="4000" b="1" i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Kilmainham</a:t>
            </a:r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Goal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3500430" y="2500306"/>
            <a:ext cx="5643570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Kilmainham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Goal fut érigée en 1796</a:t>
            </a:r>
          </a:p>
        </p:txBody>
      </p:sp>
      <p:pic>
        <p:nvPicPr>
          <p:cNvPr id="10" name="Image 9" descr="dsc_57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714487"/>
            <a:ext cx="3143272" cy="20955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 11" descr="dublin026kilgao001_attr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4071942"/>
            <a:ext cx="5400708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5284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456" y="220635"/>
            <a:ext cx="9141544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Dublin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2456" y="4797152"/>
            <a:ext cx="9141544" cy="1282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celle-ci accueille un musée</a:t>
            </a:r>
          </a:p>
        </p:txBody>
      </p:sp>
      <p:pic>
        <p:nvPicPr>
          <p:cNvPr id="10" name="Image 9" descr="m-ireland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335876"/>
            <a:ext cx="3595840" cy="2696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 descr="kilmainham-ga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3737" y="1440763"/>
            <a:ext cx="3108882" cy="2487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1685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National </a:t>
            </a:r>
            <a:r>
              <a:rPr lang="fr-BE" sz="4000" b="1" i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museum</a:t>
            </a:r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of </a:t>
            </a:r>
            <a:r>
              <a:rPr lang="fr-BE" sz="4000" b="1" i="1" dirty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reland</a:t>
            </a:r>
            <a:endParaRPr lang="fr-BE" sz="4000" b="1" i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4280952" y="5157192"/>
            <a:ext cx="5043576" cy="1282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Calice d’</a:t>
            </a:r>
            <a:r>
              <a:rPr lang="fr-BE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Ardagh</a:t>
            </a:r>
            <a:r>
              <a:rPr lang="fr-BE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(VIIIème siècle).</a:t>
            </a:r>
          </a:p>
        </p:txBody>
      </p:sp>
      <p:pic>
        <p:nvPicPr>
          <p:cNvPr id="8" name="Image 7" descr="national-museum-of-ireland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834" y="1268174"/>
            <a:ext cx="3697288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21" descr="tara_brooc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303" y="4697190"/>
            <a:ext cx="3330575" cy="1785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6" descr="art_22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1740" y="1196752"/>
            <a:ext cx="3302000" cy="400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Sous-titre 2"/>
          <p:cNvSpPr txBox="1">
            <a:spLocks/>
          </p:cNvSpPr>
          <p:nvPr/>
        </p:nvSpPr>
        <p:spPr>
          <a:xfrm>
            <a:off x="-348198" y="4307385"/>
            <a:ext cx="5043576" cy="1282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broche de Tara ( VIII siècle ). </a:t>
            </a:r>
          </a:p>
        </p:txBody>
      </p:sp>
    </p:spTree>
    <p:extLst>
      <p:ext uri="{BB962C8B-B14F-4D97-AF65-F5344CB8AC3E}">
        <p14:creationId xmlns:p14="http://schemas.microsoft.com/office/powerpoint/2010/main" xmlns="" val="291058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uild="p"/>
      <p:bldP spid="14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142852"/>
            <a:ext cx="9144000" cy="993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plus ancienne université d'Irlande</a:t>
            </a:r>
          </a:p>
          <a:p>
            <a:pPr>
              <a:lnSpc>
                <a:spcPct val="120000"/>
              </a:lnSpc>
            </a:pPr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Trinity Collège</a:t>
            </a:r>
            <a:endParaRPr lang="fr-BE" sz="4000" b="1" i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0" y="4869160"/>
            <a:ext cx="9144000" cy="97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Université créée en 1592.</a:t>
            </a:r>
          </a:p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Tolérance à la présence de catholiques en 1793</a:t>
            </a:r>
          </a:p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L'université accepte les catholiques, sans restriction, après 1970!</a:t>
            </a:r>
          </a:p>
        </p:txBody>
      </p:sp>
      <p:pic>
        <p:nvPicPr>
          <p:cNvPr id="8" name="Image 7" descr="cambridge-trinity-colle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7401" y="1196752"/>
            <a:ext cx="5689197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1247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3" descr="index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143000"/>
            <a:ext cx="26431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4" descr="newton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75" y="1214438"/>
            <a:ext cx="221456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5" descr="imag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13" y="1214438"/>
            <a:ext cx="2143125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6"/>
          <p:cNvSpPr txBox="1">
            <a:spLocks noChangeArrowheads="1"/>
          </p:cNvSpPr>
          <p:nvPr/>
        </p:nvSpPr>
        <p:spPr bwMode="auto">
          <a:xfrm>
            <a:off x="6500826" y="3786190"/>
            <a:ext cx="21431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(1906-1989).</a:t>
            </a:r>
          </a:p>
        </p:txBody>
      </p:sp>
      <p:sp>
        <p:nvSpPr>
          <p:cNvPr id="16" name="ZoneTexte 5"/>
          <p:cNvSpPr txBox="1">
            <a:spLocks noChangeArrowheads="1"/>
          </p:cNvSpPr>
          <p:nvPr/>
        </p:nvSpPr>
        <p:spPr bwMode="auto">
          <a:xfrm>
            <a:off x="3643313" y="3714750"/>
            <a:ext cx="2071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(1643-1727).</a:t>
            </a:r>
          </a:p>
        </p:txBody>
      </p:sp>
      <p:sp>
        <p:nvSpPr>
          <p:cNvPr id="17" name="ZoneTexte 7"/>
          <p:cNvSpPr txBox="1">
            <a:spLocks noChangeArrowheads="1"/>
          </p:cNvSpPr>
          <p:nvPr/>
        </p:nvSpPr>
        <p:spPr bwMode="auto">
          <a:xfrm>
            <a:off x="0" y="3643313"/>
            <a:ext cx="3071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(1854-1900).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3786188" y="5857875"/>
            <a:ext cx="2000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Oscar Wilde</a:t>
            </a: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5786438" y="5286375"/>
            <a:ext cx="300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Isaac Newton</a:t>
            </a:r>
          </a:p>
        </p:txBody>
      </p:sp>
      <p:sp>
        <p:nvSpPr>
          <p:cNvPr id="20" name="ZoneTexte 19"/>
          <p:cNvSpPr txBox="1">
            <a:spLocks noChangeArrowheads="1"/>
          </p:cNvSpPr>
          <p:nvPr/>
        </p:nvSpPr>
        <p:spPr bwMode="auto">
          <a:xfrm>
            <a:off x="642938" y="5072063"/>
            <a:ext cx="285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Samuel Beckett</a:t>
            </a:r>
          </a:p>
        </p:txBody>
      </p:sp>
      <p:sp>
        <p:nvSpPr>
          <p:cNvPr id="21" name="ZoneTexte 11"/>
          <p:cNvSpPr txBox="1">
            <a:spLocks noChangeArrowheads="1"/>
          </p:cNvSpPr>
          <p:nvPr/>
        </p:nvSpPr>
        <p:spPr bwMode="auto">
          <a:xfrm>
            <a:off x="0" y="142875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srgbClr val="A7FF00"/>
                </a:solidFill>
              </a:rPr>
              <a:t>Anciens élèves célèbres </a:t>
            </a:r>
          </a:p>
        </p:txBody>
      </p:sp>
    </p:spTree>
    <p:extLst>
      <p:ext uri="{BB962C8B-B14F-4D97-AF65-F5344CB8AC3E}">
        <p14:creationId xmlns:p14="http://schemas.microsoft.com/office/powerpoint/2010/main" xmlns="" val="372385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-0.01343 L -0.36198 -0.748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0" y="-3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28108 -0.64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0" y="-3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95 -0.025 L 0.59636 -0.612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2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224136"/>
          </a:xfrm>
        </p:spPr>
        <p:txBody>
          <a:bodyPr>
            <a:normAutofit fontScale="90000"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XVI</a:t>
            </a:r>
            <a:r>
              <a:rPr lang="fr-BE" sz="4000" b="1" baseline="30000" dirty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ème </a:t>
            </a:r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siècle: Henri VIII se proclame roi d’Irlande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5699050" y="3058675"/>
            <a:ext cx="3477957" cy="1851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Naissance : 1491</a:t>
            </a:r>
          </a:p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Mort : 1547</a:t>
            </a:r>
          </a:p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Loi </a:t>
            </a:r>
            <a:r>
              <a:rPr lang="fr-B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Poynings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: 1494</a:t>
            </a:r>
          </a:p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Irlande des plantations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7950" y="1805650"/>
            <a:ext cx="5286375" cy="4357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944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3" descr="index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143000"/>
            <a:ext cx="26431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4" descr="newton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13" y="1714500"/>
            <a:ext cx="221456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5" descr="imag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13" y="1143000"/>
            <a:ext cx="21431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6"/>
          <p:cNvSpPr txBox="1">
            <a:spLocks noChangeArrowheads="1"/>
          </p:cNvSpPr>
          <p:nvPr/>
        </p:nvSpPr>
        <p:spPr bwMode="auto">
          <a:xfrm>
            <a:off x="6143625" y="714375"/>
            <a:ext cx="2857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Samuel Beckett</a:t>
            </a:r>
          </a:p>
        </p:txBody>
      </p:sp>
      <p:sp>
        <p:nvSpPr>
          <p:cNvPr id="16" name="ZoneTexte 7"/>
          <p:cNvSpPr txBox="1">
            <a:spLocks noChangeArrowheads="1"/>
          </p:cNvSpPr>
          <p:nvPr/>
        </p:nvSpPr>
        <p:spPr bwMode="auto">
          <a:xfrm>
            <a:off x="642938" y="714375"/>
            <a:ext cx="2000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Oscar Wilde</a:t>
            </a:r>
          </a:p>
        </p:txBody>
      </p:sp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3214678" y="1214422"/>
            <a:ext cx="3000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Isaac Newton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2786076" y="5000636"/>
            <a:ext cx="37861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 Les </a:t>
            </a:r>
            <a:r>
              <a:rPr lang="fr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femmes sont faites pour être aimées, non pour être comprises</a:t>
            </a:r>
            <a:r>
              <a:rPr lang="fr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 »</a:t>
            </a:r>
            <a:endParaRPr lang="fr-B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572000" y="5929313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 </a:t>
            </a:r>
            <a:r>
              <a:rPr lang="fr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Ne tenez pour certain que ce</a:t>
            </a:r>
          </a:p>
          <a:p>
            <a:pPr algn="ctr"/>
            <a:r>
              <a:rPr lang="fr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qui est démontré. </a:t>
            </a:r>
            <a:r>
              <a:rPr lang="fr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  <a:endParaRPr lang="fr-B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42875" y="6000750"/>
            <a:ext cx="314324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 Nous </a:t>
            </a:r>
            <a:r>
              <a:rPr lang="fr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naissons </a:t>
            </a:r>
            <a:r>
              <a:rPr lang="fr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fr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tous fous. Quelques-uns </a:t>
            </a:r>
            <a:r>
              <a:rPr lang="fr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demeurent</a:t>
            </a:r>
            <a:r>
              <a:rPr lang="fr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 » </a:t>
            </a:r>
            <a:endParaRPr lang="fr-B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85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-0.31094 -0.191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0" y="-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064 L -0.24219 -0.222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64323 -0.337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00" y="-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Dublin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4423425" y="1918298"/>
            <a:ext cx="4720576" cy="1222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Voici la vieille bibliothèque </a:t>
            </a:r>
          </a:p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fr-BE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Old Library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869401" y="5145792"/>
            <a:ext cx="4000496" cy="515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Livre De Kells</a:t>
            </a:r>
            <a:endParaRPr lang="fr-B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 descr="trinity-college-libra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237405"/>
            <a:ext cx="3739856" cy="3042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Image 11" descr="kel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2481" y="4005064"/>
            <a:ext cx="3522464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0610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uiExpand="1" build="p"/>
      <p:bldP spid="11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Grafton Street </a:t>
            </a:r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</a:t>
            </a:r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4000" b="1" i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Molly</a:t>
            </a:r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Malone</a:t>
            </a:r>
            <a:endParaRPr lang="fr-BE" sz="4000" b="1" i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4067944" y="1918298"/>
            <a:ext cx="4720576" cy="1222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Grafton Street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une des villes les plus commerçante de Dublin.</a:t>
            </a: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1291584" y="5098555"/>
            <a:ext cx="4000496" cy="1282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Molly</a:t>
            </a:r>
            <a:r>
              <a:rPr lang="fr-BE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Malone</a:t>
            </a:r>
            <a:br>
              <a:rPr lang="fr-BE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 l’hymne de Dublin.</a:t>
            </a:r>
          </a:p>
        </p:txBody>
      </p:sp>
      <p:pic>
        <p:nvPicPr>
          <p:cNvPr id="13" name="Image 12" descr="ireland-tours-grafton-street-shopp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285860"/>
            <a:ext cx="3596119" cy="2857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Image 13" descr="Molly_Malone_-_geograph.org.uk_-_535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4000504"/>
            <a:ext cx="3429024" cy="26521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15733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11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-10633" y="260648"/>
            <a:ext cx="9154633" cy="1143000"/>
          </a:xfrm>
        </p:spPr>
        <p:txBody>
          <a:bodyPr/>
          <a:lstStyle/>
          <a:p>
            <a:r>
              <a:rPr lang="fr-BE" i="1" dirty="0" smtClean="0">
                <a:solidFill>
                  <a:srgbClr val="A7FF00"/>
                </a:solidFill>
              </a:rPr>
              <a:t>St </a:t>
            </a:r>
            <a:r>
              <a:rPr lang="fr-BE" i="1" dirty="0" err="1" smtClean="0">
                <a:solidFill>
                  <a:srgbClr val="A7FF00"/>
                </a:solidFill>
              </a:rPr>
              <a:t>Stephen’s</a:t>
            </a:r>
            <a:r>
              <a:rPr lang="fr-BE" i="1" dirty="0" smtClean="0">
                <a:solidFill>
                  <a:srgbClr val="A7FF00"/>
                </a:solidFill>
              </a:rPr>
              <a:t> Green Park.</a:t>
            </a:r>
            <a:endParaRPr lang="fr-BE" i="1" dirty="0">
              <a:solidFill>
                <a:srgbClr val="A7FF00"/>
              </a:solidFill>
            </a:endParaRPr>
          </a:p>
        </p:txBody>
      </p:sp>
      <p:pic>
        <p:nvPicPr>
          <p:cNvPr id="16" name="Image 15" descr="St_Stephen's_Gre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714488"/>
            <a:ext cx="8143900" cy="3107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ZoneTexte 16"/>
          <p:cNvSpPr txBox="1">
            <a:spLocks noChangeArrowheads="1"/>
          </p:cNvSpPr>
          <p:nvPr/>
        </p:nvSpPr>
        <p:spPr bwMode="auto">
          <a:xfrm>
            <a:off x="285720" y="5286388"/>
            <a:ext cx="8715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fr-BE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fr-BE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Stephen Green 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 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 parc victorien </a:t>
            </a:r>
            <a:endParaRPr lang="fr-B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 hectares, situé dans Dublin même.</a:t>
            </a:r>
          </a:p>
        </p:txBody>
      </p:sp>
    </p:spTree>
    <p:extLst>
      <p:ext uri="{BB962C8B-B14F-4D97-AF65-F5344CB8AC3E}">
        <p14:creationId xmlns:p14="http://schemas.microsoft.com/office/powerpoint/2010/main" xmlns="" val="15733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79512" y="116632"/>
            <a:ext cx="77724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4000" b="1" dirty="0" smtClean="0">
                <a:solidFill>
                  <a:srgbClr val="FFA2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Wexford</a:t>
            </a:r>
            <a:endParaRPr lang="fr-BE" sz="4000" b="1" dirty="0">
              <a:solidFill>
                <a:srgbClr val="FFA2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39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/>
          <p:cNvSpPr txBox="1">
            <a:spLocks/>
          </p:cNvSpPr>
          <p:nvPr/>
        </p:nvSpPr>
        <p:spPr>
          <a:xfrm>
            <a:off x="0" y="4509120"/>
            <a:ext cx="9144000" cy="2336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  </a:t>
            </a:r>
            <a:r>
              <a:rPr lang="fr-B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Veisafjorðr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» ou Wexford, ville fondée par les Vikings.</a:t>
            </a:r>
          </a:p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1169: assiégée par le roi de </a:t>
            </a:r>
            <a:r>
              <a:rPr lang="fr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einster</a:t>
            </a:r>
          </a:p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1640: saccagée par Cromwell.</a:t>
            </a:r>
          </a:p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toujours été impliquée dans la lutte nationaliste.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736" y="826885"/>
            <a:ext cx="4230528" cy="3326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595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/>
          <p:cNvSpPr txBox="1">
            <a:spLocks/>
          </p:cNvSpPr>
          <p:nvPr/>
        </p:nvSpPr>
        <p:spPr>
          <a:xfrm>
            <a:off x="4860032" y="1476750"/>
            <a:ext cx="4283968" cy="1592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 Model </a:t>
            </a:r>
            <a:r>
              <a:rPr lang="fr-B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county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» ou comté modèle.</a:t>
            </a:r>
          </a:p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Titre obtenu pour son cadre de vie très agréable.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775" y="828678"/>
            <a:ext cx="4877753" cy="48863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Image 5" descr="Wexford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068960"/>
            <a:ext cx="4514850" cy="31908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0882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/>
          <p:cNvSpPr txBox="1">
            <a:spLocks/>
          </p:cNvSpPr>
          <p:nvPr/>
        </p:nvSpPr>
        <p:spPr>
          <a:xfrm>
            <a:off x="0" y="980728"/>
            <a:ext cx="9144000" cy="838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</a:t>
            </a:r>
            <a:r>
              <a:rPr lang="fr-BE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</a:t>
            </a:r>
            <a:r>
              <a:rPr lang="fr-BE" sz="2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one</a:t>
            </a:r>
            <a:r>
              <a:rPr lang="fr-BE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BE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fr-BE" sz="2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ikeman</a:t>
            </a:r>
            <a:r>
              <a:rPr lang="fr-BE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 la place </a:t>
            </a:r>
            <a:r>
              <a:rPr lang="fr-BE" sz="2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bullRing</a:t>
            </a: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1798 Affrontements et rébellions.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3111" y="2424882"/>
            <a:ext cx="5077778" cy="3477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234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/>
          <p:cNvSpPr txBox="1">
            <a:spLocks/>
          </p:cNvSpPr>
          <p:nvPr/>
        </p:nvSpPr>
        <p:spPr>
          <a:xfrm>
            <a:off x="0" y="980728"/>
            <a:ext cx="9144000" cy="838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Musée de la ville à travers le temps</a:t>
            </a:r>
          </a:p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35 Hectares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4537" y="2492896"/>
            <a:ext cx="5114925" cy="3839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5083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/>
          <p:cNvSpPr txBox="1">
            <a:spLocks/>
          </p:cNvSpPr>
          <p:nvPr/>
        </p:nvSpPr>
        <p:spPr>
          <a:xfrm>
            <a:off x="0" y="4480571"/>
            <a:ext cx="9144000" cy="532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vie à travers le temps, présentée sur 5 périodes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246" y="1628800"/>
            <a:ext cx="7479507" cy="2040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7773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44624"/>
            <a:ext cx="9144000" cy="1224136"/>
          </a:xfrm>
        </p:spPr>
        <p:txBody>
          <a:bodyPr>
            <a:noAutofit/>
          </a:bodyPr>
          <a:lstStyle/>
          <a:p>
            <a:r>
              <a:rPr lang="fr-BE" sz="36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mouvement indépendantiste</a:t>
            </a:r>
            <a:endParaRPr lang="fr-BE" sz="36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8304" y="2279302"/>
            <a:ext cx="3640138" cy="2889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>
          <a:xfrm>
            <a:off x="714348" y="1487214"/>
            <a:ext cx="3131840" cy="792088"/>
          </a:xfrm>
        </p:spPr>
        <p:txBody>
          <a:bodyPr>
            <a:normAutofit/>
          </a:bodyPr>
          <a:lstStyle/>
          <a:p>
            <a:pPr algn="l"/>
            <a:r>
              <a:rPr lang="fr-BE" sz="3600" dirty="0" smtClean="0">
                <a:solidFill>
                  <a:srgbClr val="FFA201"/>
                </a:solidFill>
              </a:rPr>
              <a:t>Les causes</a:t>
            </a:r>
            <a:endParaRPr lang="fr-BE" sz="3600" dirty="0">
              <a:solidFill>
                <a:srgbClr val="FFA201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813716" y="2071678"/>
            <a:ext cx="3000396" cy="1214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Confiscation des terres</a:t>
            </a:r>
          </a:p>
          <a:p>
            <a:pPr algn="l">
              <a:spcBef>
                <a:spcPts val="600"/>
              </a:spcBef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colonisation</a:t>
            </a:r>
          </a:p>
          <a:p>
            <a:pPr algn="l">
              <a:spcBef>
                <a:spcPts val="600"/>
              </a:spcBef>
              <a:spcAft>
                <a:spcPts val="1800"/>
              </a:spcAft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religion</a:t>
            </a: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683568" y="3284984"/>
            <a:ext cx="4143404" cy="396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BE" sz="2800" dirty="0" smtClean="0">
                <a:solidFill>
                  <a:srgbClr val="FFA201"/>
                </a:solidFill>
              </a:rPr>
              <a:t>Les grandes étapes</a:t>
            </a: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FFA201"/>
              </a:solidFill>
              <a:effectLst/>
              <a:uLnTx/>
              <a:uFillTx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42278" y="3714752"/>
            <a:ext cx="3643338" cy="15001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1641: Cromwell</a:t>
            </a:r>
          </a:p>
          <a:p>
            <a:pPr algn="l">
              <a:spcBef>
                <a:spcPts val="600"/>
              </a:spcBef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1798: Nouvelle révolte</a:t>
            </a:r>
          </a:p>
          <a:p>
            <a:pPr algn="l">
              <a:spcBef>
                <a:spcPts val="600"/>
              </a:spcBef>
            </a:pPr>
            <a:r>
              <a:rPr lang="fr-B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1916: Les pâques sanglantes</a:t>
            </a:r>
            <a:endParaRPr lang="fr-B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57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9" grpId="0" uiExpand="1" build="p"/>
      <p:bldP spid="8" grpId="0" build="p"/>
      <p:bldP spid="10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14224" y="220635"/>
            <a:ext cx="77724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Mésolithique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90952" y="3864691"/>
            <a:ext cx="8784976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Néolithique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027904" y="960478"/>
            <a:ext cx="4896544" cy="2612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7.000 à 4.000 ACN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Présente un campement typique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mode de vie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Les outils / Les habits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Les rites funéraires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site est basé su des fouilles</a:t>
            </a: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733592" y="5052723"/>
            <a:ext cx="5364088" cy="2336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4.000 à 2.000 ACN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Exposition des premières techniques de culture et de récoltes à la ferme.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607" y="1044699"/>
            <a:ext cx="3587193" cy="27010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613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build="p"/>
      <p:bldP spid="10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Age du bronze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373746" y="1867179"/>
            <a:ext cx="4550701" cy="3564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2.000 à 500 ACN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Début de la révolution technologique : le cuivre et le bronze permettent la fabrication d’armes et d’outils plus résistants.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Différents rites funéraires.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Cercle de pierres: Lieu de rites dont la nature et le but restent un mystère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2204864"/>
            <a:ext cx="3906203" cy="2600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82470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us-titre 2"/>
          <p:cNvSpPr txBox="1">
            <a:spLocks/>
          </p:cNvSpPr>
          <p:nvPr/>
        </p:nvSpPr>
        <p:spPr>
          <a:xfrm>
            <a:off x="4388959" y="2148411"/>
            <a:ext cx="4550701" cy="3001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500 ACN à 1169 PCN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Première forme d’écriture.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Premier monastère montre:</a:t>
            </a:r>
          </a:p>
          <a:p>
            <a:pPr marL="742950" lvl="1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Arrivée des chrétiens en Irlande.</a:t>
            </a:r>
          </a:p>
          <a:p>
            <a:pPr marL="742950" lvl="1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Stockage des vivres</a:t>
            </a:r>
          </a:p>
          <a:p>
            <a:pPr marL="742950" lvl="1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Utilisation des pierres chaudes</a:t>
            </a:r>
          </a:p>
          <a:p>
            <a:pPr marL="742950" lvl="1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Fabrication de bateaux, bijoux.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855" y="1977050"/>
            <a:ext cx="4259104" cy="3344704"/>
          </a:xfrm>
          <a:prstGeom prst="rect">
            <a:avLst/>
          </a:prstGeom>
          <a:noFill/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Age du bronze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13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14224" y="220635"/>
            <a:ext cx="77724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Premiers Normands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557803" y="2613063"/>
            <a:ext cx="4550701" cy="2072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1169 à 1190 PCN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Premiers:</a:t>
            </a:r>
          </a:p>
          <a:p>
            <a:pPr marL="742950" lvl="1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Châteaux forts normands</a:t>
            </a:r>
          </a:p>
          <a:p>
            <a:pPr marL="742950" lvl="1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Fortifications protègent contre les pillards.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356" y="1948474"/>
            <a:ext cx="4240530" cy="3401853"/>
          </a:xfrm>
          <a:prstGeom prst="rect">
            <a:avLst/>
          </a:prstGeom>
          <a:noFill/>
        </p:spPr>
      </p:pic>
      <p:sp>
        <p:nvSpPr>
          <p:cNvPr id="6" name="Rectangle à coins arrondis 5">
            <a:hlinkClick r:id="rId3" action="ppaction://hlinksldjump"/>
          </p:cNvPr>
          <p:cNvSpPr/>
          <p:nvPr/>
        </p:nvSpPr>
        <p:spPr>
          <a:xfrm>
            <a:off x="7812360" y="6309320"/>
            <a:ext cx="1224136" cy="43204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Menu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362620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4686" y="291452"/>
            <a:ext cx="9158686" cy="1470025"/>
          </a:xfrm>
        </p:spPr>
        <p:txBody>
          <a:bodyPr>
            <a:normAutofit/>
          </a:bodyPr>
          <a:lstStyle/>
          <a:p>
            <a:r>
              <a:rPr lang="fr-BE" sz="5000" b="1" dirty="0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Symboles Irlandais</a:t>
            </a:r>
            <a:endParaRPr lang="fr-BE" sz="5000" b="1" dirty="0">
              <a:solidFill>
                <a:srgbClr val="A7FF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Image 4" descr="image symble irlan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0991" y="2235668"/>
            <a:ext cx="2573270" cy="385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036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Drapeau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0" y="1412776"/>
            <a:ext cx="9144000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Créé par </a:t>
            </a:r>
            <a:r>
              <a:rPr lang="fr-BE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Thomas Francis </a:t>
            </a:r>
            <a:r>
              <a:rPr lang="fr-BE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Meagher</a:t>
            </a:r>
            <a:r>
              <a:rPr lang="fr-BE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pour le meeting </a:t>
            </a:r>
            <a:r>
              <a:rPr lang="fr-BE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Young Ireland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du 15 avril 1848.</a:t>
            </a:r>
          </a:p>
          <a:p>
            <a:pPr>
              <a:spcBef>
                <a:spcPts val="1200"/>
              </a:spcBef>
            </a:pPr>
            <a:endParaRPr lang="fr-BE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Signifie la paix (Blanc) entre  la communauté gaëlique                               et anglo-normande (Vert) et la communauté </a:t>
            </a:r>
            <a:b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Protestante (Orange) .</a:t>
            </a:r>
          </a:p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957" y="4509120"/>
            <a:ext cx="3200086" cy="2020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2375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Croix celtique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Image 12" descr="croix celtiqu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4791" y="4575181"/>
            <a:ext cx="1555920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" name="Picture 2" descr="P:\Groupes\Irlande\5eme\Mattieu.M &amp; Quentin.R\croix celtiqu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9863" y="4475174"/>
            <a:ext cx="2357438" cy="1771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3" descr="P:\Groupes\Irlande\5eme\Mattieu.M &amp; Quentin.R\croix celtique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0545" y="1069972"/>
            <a:ext cx="1952625" cy="28606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Sous-titre 2"/>
          <p:cNvSpPr txBox="1">
            <a:spLocks/>
          </p:cNvSpPr>
          <p:nvPr/>
        </p:nvSpPr>
        <p:spPr>
          <a:xfrm>
            <a:off x="214224" y="1504904"/>
            <a:ext cx="5043576" cy="199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Une représentation des 4 points cardinaux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Une représentation des 5 régions Irlandaises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L’Irlande, l’île aux 4 maîtres.</a:t>
            </a:r>
          </a:p>
        </p:txBody>
      </p:sp>
    </p:spTree>
    <p:extLst>
      <p:ext uri="{BB962C8B-B14F-4D97-AF65-F5344CB8AC3E}">
        <p14:creationId xmlns:p14="http://schemas.microsoft.com/office/powerpoint/2010/main" xmlns="" val="175960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Harpes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0" y="4691673"/>
            <a:ext cx="9144000" cy="1309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Instruments de musique Celtique</a:t>
            </a:r>
          </a:p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Elles sont conçues en Ecosse, puis largement répandues en Irlande.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25" y="1509316"/>
            <a:ext cx="30099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5065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-1" y="220635"/>
            <a:ext cx="9135863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Triskell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2428787" y="1871059"/>
            <a:ext cx="6715213" cy="933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branches distinctes, représentant un cycle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24" y="2538203"/>
            <a:ext cx="2214563" cy="22145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2214546" y="2786628"/>
            <a:ext cx="6921317" cy="2370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les 3 dieux principaux de la mythologie celtique : </a:t>
            </a:r>
            <a:r>
              <a:rPr lang="fr-B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Lug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B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Dagda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</a:t>
            </a:r>
            <a:r>
              <a:rPr lang="fr-B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Ogme</a:t>
            </a:r>
            <a:endParaRPr lang="fr-BE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les 3 éléments : l’eau, la terre et le feu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les 3 âges de la vie : jeunesse, âge mûr et vieillesse</a:t>
            </a:r>
          </a:p>
          <a:p>
            <a:pPr marL="285750" indent="-285750" algn="l">
              <a:spcBef>
                <a:spcPts val="1200"/>
              </a:spcBef>
              <a:buFont typeface="Franklin Gothic Book" pitchFamily="34" charset="0"/>
              <a:buChar char="♣"/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les 3 temps : passé, présent et avenir</a:t>
            </a:r>
          </a:p>
        </p:txBody>
      </p:sp>
    </p:spTree>
    <p:extLst>
      <p:ext uri="{BB962C8B-B14F-4D97-AF65-F5344CB8AC3E}">
        <p14:creationId xmlns:p14="http://schemas.microsoft.com/office/powerpoint/2010/main" xmlns="" val="299326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9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Trèfle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-17750" y="1168861"/>
            <a:ext cx="8607613" cy="933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Symbole </a:t>
            </a: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St Patrick et du Christianisme </a:t>
            </a: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irlandais</a:t>
            </a:r>
            <a:endParaRPr lang="fr-B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Symbole </a:t>
            </a: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national représentatif de l’Irlande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-17751" y="3071810"/>
            <a:ext cx="6804329" cy="199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r>
              <a:rPr lang="fr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Trèfle 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à </a:t>
            </a:r>
            <a:r>
              <a:rPr lang="fr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trois feuilles 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représentant </a:t>
            </a:r>
            <a:r>
              <a:rPr lang="fr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Sainte Trinité :</a:t>
            </a:r>
            <a:b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Père</a:t>
            </a:r>
            <a:r>
              <a:rPr lang="fr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le 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Fils </a:t>
            </a:r>
            <a:r>
              <a:rPr lang="fr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le S</a:t>
            </a:r>
            <a:r>
              <a:rPr lang="fr-BE" sz="2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fr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Esprit</a:t>
            </a:r>
          </a:p>
          <a:p>
            <a:pPr algn="l">
              <a:spcBef>
                <a:spcPts val="1200"/>
              </a:spcBef>
            </a:pPr>
            <a:endParaRPr lang="fr-BE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</a:t>
            </a:r>
            <a:r>
              <a:rPr lang="fr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trèfle 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à </a:t>
            </a:r>
            <a:r>
              <a:rPr lang="fr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quatre feuilles représente l’amour sincère, la renommée, la richesse et la santé </a:t>
            </a:r>
            <a:endParaRPr lang="fr-BE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 descr="irel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97462" y="2928934"/>
            <a:ext cx="2019389" cy="21431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relaxedInset"/>
          </a:sp3d>
        </p:spPr>
      </p:pic>
    </p:spTree>
    <p:extLst>
      <p:ext uri="{BB962C8B-B14F-4D97-AF65-F5344CB8AC3E}">
        <p14:creationId xmlns:p14="http://schemas.microsoft.com/office/powerpoint/2010/main" xmlns="" val="136677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52128"/>
          </a:xfrm>
        </p:spPr>
        <p:txBody>
          <a:bodyPr>
            <a:normAutofit/>
          </a:bodyPr>
          <a:lstStyle/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guerre d’indépendance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86000" y="1772816"/>
            <a:ext cx="4572000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ous-titre 2"/>
          <p:cNvSpPr txBox="1">
            <a:spLocks/>
          </p:cNvSpPr>
          <p:nvPr/>
        </p:nvSpPr>
        <p:spPr>
          <a:xfrm>
            <a:off x="-6540" y="5733255"/>
            <a:ext cx="9144000" cy="458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1919 - 1921</a:t>
            </a:r>
            <a:endParaRPr lang="fr-B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499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Bague de </a:t>
            </a:r>
            <a:r>
              <a:rPr lang="fr-BE" sz="4000" b="1" i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Claddagh</a:t>
            </a:r>
            <a:endParaRPr lang="fr-BE" sz="4000" b="1" i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0" y="1635371"/>
            <a:ext cx="9144000" cy="933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symbole d’amour et d’amitié</a:t>
            </a:r>
            <a:endParaRPr lang="fr-B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Espace réservé du contenu 3" descr="Claddagh - © Royal Claddagh  - Licence CC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87824" y="3140968"/>
            <a:ext cx="3339764" cy="2087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75863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i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Samaïn</a:t>
            </a:r>
            <a:endParaRPr lang="fr-BE" sz="4000" b="1" i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0" y="5445224"/>
            <a:ext cx="9144000" cy="933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Une nuit où les morts coexistent avec les vivants ….</a:t>
            </a:r>
            <a:endParaRPr lang="fr-B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 descr="http://4.bp.blogspot.com/_Gi8Tjqkvz_w/TM1mY3Fm2gI/AAAAAAAABBQ/rBY_KfFcrhw/s1600/samain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0064" y="1484784"/>
            <a:ext cx="4943872" cy="3707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Rectangle 9"/>
          <p:cNvSpPr/>
          <p:nvPr/>
        </p:nvSpPr>
        <p:spPr>
          <a:xfrm>
            <a:off x="2286000" y="426935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BE" sz="1600" dirty="0">
                <a:solidFill>
                  <a:schemeClr val="bg1"/>
                </a:solidFill>
              </a:rPr>
              <a:t>L</a:t>
            </a:r>
            <a:r>
              <a:rPr lang="fr-BE" sz="1600" dirty="0" smtClean="0">
                <a:solidFill>
                  <a:schemeClr val="bg1"/>
                </a:solidFill>
              </a:rPr>
              <a:t>es </a:t>
            </a:r>
            <a:r>
              <a:rPr lang="fr-BE" sz="1600" dirty="0">
                <a:solidFill>
                  <a:schemeClr val="bg1"/>
                </a:solidFill>
              </a:rPr>
              <a:t>esprits des trépassés pouvaient revenir dans leur demeure terrestre et les vivants devaient les accueillir.</a:t>
            </a:r>
          </a:p>
        </p:txBody>
      </p:sp>
    </p:spTree>
    <p:extLst>
      <p:ext uri="{BB962C8B-B14F-4D97-AF65-F5344CB8AC3E}">
        <p14:creationId xmlns:p14="http://schemas.microsoft.com/office/powerpoint/2010/main" xmlns="" val="267915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1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Jack </a:t>
            </a:r>
            <a:r>
              <a:rPr lang="fr-BE" sz="4000" b="1" i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O’Lantern</a:t>
            </a:r>
            <a:endParaRPr lang="fr-BE" sz="4000" b="1" i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Image 4" descr="jack O lanter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635896" y="1500174"/>
            <a:ext cx="40806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Un être malicieux qui se joue du Diable…</a:t>
            </a: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357158" y="5643578"/>
            <a:ext cx="5143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… Condamné </a:t>
            </a:r>
            <a:r>
              <a:rPr lang="fr-BE" dirty="0" smtClean="0">
                <a:solidFill>
                  <a:schemeClr val="bg1"/>
                </a:solidFill>
              </a:rPr>
              <a:t>à </a:t>
            </a:r>
            <a:r>
              <a:rPr lang="fr-BE" dirty="0">
                <a:solidFill>
                  <a:schemeClr val="bg1"/>
                </a:solidFill>
              </a:rPr>
              <a:t>errer sans fin.</a:t>
            </a:r>
          </a:p>
        </p:txBody>
      </p:sp>
    </p:spTree>
    <p:extLst>
      <p:ext uri="{BB962C8B-B14F-4D97-AF65-F5344CB8AC3E}">
        <p14:creationId xmlns:p14="http://schemas.microsoft.com/office/powerpoint/2010/main" xmlns="" val="178882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Halloween, le remix d’un symbole!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Espace réservé du contenu 3" descr="hayellowee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1785926"/>
            <a:ext cx="3810000" cy="38576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9805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</a:t>
            </a:r>
            <a:r>
              <a:rPr lang="fr-BE" sz="4000" b="1" i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Leprechaun</a:t>
            </a:r>
            <a:endParaRPr lang="fr-BE" sz="4000" b="1" i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Image 5" descr="leprecha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128" y="1684660"/>
            <a:ext cx="3008312" cy="32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ous-titre 2"/>
          <p:cNvSpPr txBox="1">
            <a:spLocks/>
          </p:cNvSpPr>
          <p:nvPr/>
        </p:nvSpPr>
        <p:spPr>
          <a:xfrm>
            <a:off x="-17264" y="2818349"/>
            <a:ext cx="5524128" cy="933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 </a:t>
            </a: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excellent </a:t>
            </a: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ordonnier</a:t>
            </a: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ainsi qu’un </a:t>
            </a: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banquier </a:t>
            </a: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redoutable…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0" y="5357826"/>
            <a:ext cx="9144000" cy="933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Malgré son avidité le </a:t>
            </a:r>
            <a:r>
              <a:rPr lang="fr-BE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Leprechaun</a:t>
            </a: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sait être reconnaissant et n’hésite pas à offrir de son </a:t>
            </a: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whisky </a:t>
            </a: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fait </a:t>
            </a: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maison</a:t>
            </a:r>
            <a:endParaRPr lang="fr-B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07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  <p:bldP spid="9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i="1" dirty="0" err="1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Molly</a:t>
            </a:r>
            <a:r>
              <a:rPr lang="fr-BE" sz="4000" b="1" i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Malone</a:t>
            </a:r>
            <a:endParaRPr lang="fr-BE" sz="4000" b="1" i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138316" y="2727630"/>
            <a:ext cx="3998292" cy="1114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 </a:t>
            </a:r>
            <a:r>
              <a:rPr lang="fr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personnage </a:t>
            </a: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fictif, issu d’une chanson populaire irlandaise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0" y="5301209"/>
            <a:ext cx="9144000" cy="1175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hommage à ce personnage incontournable dans la culture irlandaise, Dublin a commandé en 1987 une statue de </a:t>
            </a:r>
            <a:r>
              <a:rPr lang="fr-BE" sz="2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Molly</a:t>
            </a:r>
            <a:r>
              <a:rPr lang="fr-BE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Malone</a:t>
            </a:r>
          </a:p>
        </p:txBody>
      </p:sp>
      <p:pic>
        <p:nvPicPr>
          <p:cNvPr id="6" name="Image 5" descr="molly malon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8" y="1573534"/>
            <a:ext cx="5143500" cy="342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9286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  <p:bldP spid="9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4686" y="2500306"/>
            <a:ext cx="9158686" cy="1470025"/>
          </a:xfrm>
        </p:spPr>
        <p:txBody>
          <a:bodyPr>
            <a:normAutofit/>
          </a:bodyPr>
          <a:lstStyle/>
          <a:p>
            <a:r>
              <a:rPr lang="fr-BE" sz="5000" b="1" dirty="0" smtClean="0">
                <a:solidFill>
                  <a:srgbClr val="A7FF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Gastronomie</a:t>
            </a:r>
            <a:endParaRPr lang="fr-BE" sz="5000" b="1" dirty="0">
              <a:solidFill>
                <a:srgbClr val="A7FF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036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6648" y="4250530"/>
            <a:ext cx="2899644" cy="648072"/>
          </a:xfrm>
        </p:spPr>
        <p:txBody>
          <a:bodyPr>
            <a:normAutofit fontScale="77500" lnSpcReduction="20000"/>
          </a:bodyPr>
          <a:lstStyle/>
          <a:p>
            <a:r>
              <a:rPr lang="fr-B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 chips au vinaigre</a:t>
            </a:r>
            <a:endParaRPr lang="fr-B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Image 5" descr="Chips au vinaig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2214554"/>
            <a:ext cx="2857500" cy="1903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 descr="La dinde Irlandais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214554"/>
            <a:ext cx="2867025" cy="1928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 7" descr="surf-and-turf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7258" y="2214554"/>
            <a:ext cx="2992311" cy="1903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3071802" y="4237831"/>
            <a:ext cx="2899644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Christmas </a:t>
            </a:r>
            <a:r>
              <a:rPr lang="fr-BE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turkey</a:t>
            </a:r>
            <a:endParaRPr lang="fr-B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6202509" y="4237831"/>
            <a:ext cx="289964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surf and turf</a:t>
            </a:r>
            <a:endParaRPr lang="fr-B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Plats traditionnels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024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20635"/>
            <a:ext cx="9144000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Les spiritueux</a:t>
            </a:r>
            <a:endParaRPr lang="fr-BE" sz="4000" b="1" dirty="0">
              <a:solidFill>
                <a:srgbClr val="A7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2143124" y="866800"/>
            <a:ext cx="3232149" cy="5628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fr-B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Pour </a:t>
            </a:r>
            <a:r>
              <a:rPr lang="fr-B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bières : </a:t>
            </a:r>
            <a:r>
              <a:rPr lang="fr-B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fr-B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Guinness </a:t>
            </a:r>
          </a:p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</a:t>
            </a:r>
            <a:r>
              <a:rPr lang="fr-B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Caffrey’s</a:t>
            </a:r>
            <a:endParaRPr lang="fr-B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fr-B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spcBef>
                <a:spcPts val="1200"/>
              </a:spcBef>
            </a:pPr>
            <a:r>
              <a:rPr lang="fr-B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Pour les alcools</a:t>
            </a:r>
            <a:br>
              <a:rPr lang="fr-B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L’Irish Coffee</a:t>
            </a:r>
          </a:p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</a:t>
            </a:r>
            <a:r>
              <a:rPr lang="fr-B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Baileys</a:t>
            </a:r>
            <a:endParaRPr lang="fr-BE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</a:t>
            </a:r>
            <a:r>
              <a:rPr lang="fr-B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Poteen</a:t>
            </a:r>
            <a:endParaRPr lang="fr-BE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spcBef>
                <a:spcPts val="1200"/>
              </a:spcBef>
            </a:pPr>
            <a:endParaRPr lang="fr-BE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spcBef>
                <a:spcPts val="1200"/>
              </a:spcBef>
            </a:pPr>
            <a:r>
              <a:rPr lang="fr-B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 l’incontournable 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whisky irlandais…</a:t>
            </a:r>
          </a:p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</a:t>
            </a:r>
            <a:r>
              <a:rPr lang="fr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</a:t>
            </a: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ameson</a:t>
            </a:r>
          </a:p>
          <a:p>
            <a:pPr algn="l">
              <a:spcBef>
                <a:spcPts val="1200"/>
              </a:spcBef>
            </a:pPr>
            <a:r>
              <a:rPr lang="fr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Paddy </a:t>
            </a:r>
          </a:p>
        </p:txBody>
      </p:sp>
      <p:pic>
        <p:nvPicPr>
          <p:cNvPr id="7" name="Image 6" descr="La Guinnes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" y="2708920"/>
            <a:ext cx="131445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La Caffrey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9492"/>
            <a:ext cx="21431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Le james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0" y="4661448"/>
            <a:ext cx="1833563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Le padd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4909" y="2365367"/>
            <a:ext cx="8032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Le Bailey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2708920"/>
            <a:ext cx="15748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L'Irish Coffe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7650" y="692696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Le Poteen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7796" y="4653136"/>
            <a:ext cx="1557337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3641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809" y="980728"/>
            <a:ext cx="9144000" cy="648072"/>
          </a:xfrm>
        </p:spPr>
        <p:txBody>
          <a:bodyPr/>
          <a:lstStyle/>
          <a:p>
            <a:r>
              <a:rPr lang="fr-BE" dirty="0" smtClean="0"/>
              <a:t>À consommer avec modération</a:t>
            </a:r>
            <a:endParaRPr lang="fr-BE" dirty="0"/>
          </a:p>
        </p:txBody>
      </p:sp>
      <p:pic>
        <p:nvPicPr>
          <p:cNvPr id="5" name="Espace réservé du contenu 3" descr="A consomer avec moderat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71625" y="1785938"/>
            <a:ext cx="6084888" cy="4781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214224" y="220635"/>
            <a:ext cx="8318216" cy="8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dirty="0" smtClean="0">
                <a:solidFill>
                  <a:srgbClr val="A7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Attention !</a:t>
            </a:r>
          </a:p>
        </p:txBody>
      </p:sp>
    </p:spTree>
    <p:extLst>
      <p:ext uri="{BB962C8B-B14F-4D97-AF65-F5344CB8AC3E}">
        <p14:creationId xmlns:p14="http://schemas.microsoft.com/office/powerpoint/2010/main" xmlns="" val="145069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2245</TotalTime>
  <Words>1764</Words>
  <Application>Microsoft Office PowerPoint</Application>
  <PresentationFormat>Affichage à l'écran (4:3)</PresentationFormat>
  <Paragraphs>413</Paragraphs>
  <Slides>105</Slides>
  <Notes>0</Notes>
  <HiddenSlides>0</HiddenSlides>
  <MMClips>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105</vt:i4>
      </vt:variant>
    </vt:vector>
  </HeadingPairs>
  <TitlesOfParts>
    <vt:vector size="106" baseType="lpstr">
      <vt:lpstr>Thème Office</vt:lpstr>
      <vt:lpstr>Voyage en Irlande</vt:lpstr>
      <vt:lpstr>Présentation générale</vt:lpstr>
      <vt:lpstr>-700: Irlande peuplée par des celtes</vt:lpstr>
      <vt:lpstr>Vème siècle : Evangélisation de L’Irlande par St Patrick</vt:lpstr>
      <vt:lpstr>VIIIème siècle : Invasion viking !!</vt:lpstr>
      <vt:lpstr>VIIIème siècle : Invasion Anglo-Normande !!</vt:lpstr>
      <vt:lpstr>XVIème siècle: Henri VIII se proclame roi d’Irlande</vt:lpstr>
      <vt:lpstr>Le mouvement indépendantiste</vt:lpstr>
      <vt:lpstr>La guerre d’indépendance</vt:lpstr>
      <vt:lpstr>Diapositive 10</vt:lpstr>
      <vt:lpstr>1972 : Bloody Sunday</vt:lpstr>
      <vt:lpstr>Diapositive 12</vt:lpstr>
      <vt:lpstr>Pyramide des âges</vt:lpstr>
      <vt:lpstr>Terre d’accueil au XXème Siècle</vt:lpstr>
      <vt:lpstr>Terre de départ au XIXème Siècle</vt:lpstr>
      <vt:lpstr>Avant, après et maintenant</vt:lpstr>
      <vt:lpstr>Emigration</vt:lpstr>
      <vt:lpstr>Diapositive 18</vt:lpstr>
      <vt:lpstr>Irlande : de la pauvreté à la richesse</vt:lpstr>
      <vt:lpstr>Irlande</vt:lpstr>
      <vt:lpstr>Irlande</vt:lpstr>
      <vt:lpstr>Chaussée des Géants (Ulster-Irlande)</vt:lpstr>
      <vt:lpstr>Climat Irlandais</vt:lpstr>
      <vt:lpstr>L’Irlande au fil du l’eau</vt:lpstr>
      <vt:lpstr>L’Irlande au fil du l’eau</vt:lpstr>
      <vt:lpstr>Diapositive 26</vt:lpstr>
      <vt:lpstr>Diapositive 27</vt:lpstr>
      <vt:lpstr>Diapositive 28</vt:lpstr>
      <vt:lpstr>« The Celtic Tiger »</vt:lpstr>
      <vt:lpstr>Diapositive 30</vt:lpstr>
      <vt:lpstr>Diapositive 31</vt:lpstr>
      <vt:lpstr>Diapositive 32</vt:lpstr>
      <vt:lpstr>Diapositive 33</vt:lpstr>
      <vt:lpstr>Diapositive 34</vt:lpstr>
      <vt:lpstr>Présentation générale</vt:lpstr>
      <vt:lpstr>Diapositive 36</vt:lpstr>
      <vt:lpstr>Diapositive 37</vt:lpstr>
      <vt:lpstr>Diapositive 38</vt:lpstr>
      <vt:lpstr>Diapositive 39</vt:lpstr>
      <vt:lpstr>Diapositive 40</vt:lpstr>
      <vt:lpstr>Cork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Old midleton distillery</vt:lpstr>
      <vt:lpstr>Diapositive 49</vt:lpstr>
      <vt:lpstr>Diapositive 50</vt:lpstr>
      <vt:lpstr>Diapositive 51</vt:lpstr>
      <vt:lpstr>Kinsale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Dublin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St Stephen’s Green Park.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Symboles Irlandais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Gastronomie</vt:lpstr>
      <vt:lpstr>Diapositive 97</vt:lpstr>
      <vt:lpstr>Diapositive 98</vt:lpstr>
      <vt:lpstr>Diapositive 99</vt:lpstr>
      <vt:lpstr>Culture musicale irlandaise</vt:lpstr>
      <vt:lpstr>Diapositive 101</vt:lpstr>
      <vt:lpstr>Diapositive 102</vt:lpstr>
      <vt:lpstr>Diapositive 103</vt:lpstr>
      <vt:lpstr>Diapositive 104</vt:lpstr>
      <vt:lpstr>Diapositive 105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Voyage en Irlande</dc:title>
  <dc:creator>LOMBAT Quentin</dc:creator>
  <cp:lastModifiedBy>Benjamin</cp:lastModifiedBy>
  <cp:revision>49</cp:revision>
  <dcterms:created xsi:type="dcterms:W3CDTF">2012-02-27T18:37:14Z</dcterms:created>
  <dcterms:modified xsi:type="dcterms:W3CDTF">2012-03-01T16:00:02Z</dcterms:modified>
</cp:coreProperties>
</file>